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54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318" r:id="rId3"/>
    <p:sldId id="257" r:id="rId4"/>
    <p:sldId id="258" r:id="rId5"/>
    <p:sldId id="259" r:id="rId6"/>
    <p:sldId id="260" r:id="rId7"/>
    <p:sldId id="319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316" r:id="rId20"/>
    <p:sldId id="317" r:id="rId21"/>
    <p:sldId id="320" r:id="rId22"/>
    <p:sldId id="272" r:id="rId23"/>
    <p:sldId id="273" r:id="rId24"/>
    <p:sldId id="274" r:id="rId25"/>
    <p:sldId id="275" r:id="rId26"/>
    <p:sldId id="276" r:id="rId27"/>
    <p:sldId id="277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21" r:id="rId59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1380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80161" y="312496"/>
            <a:ext cx="8183676" cy="1313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05332" y="1775205"/>
            <a:ext cx="7733334" cy="38779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cuKljFSMx3eDm3_LTyh-OjlUs4nlQYdf#scrollTo=x2RUPvunWH0E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olab.research.google.com/drive/1cuKljFSMx3eDm3_LTyh-OjlUs4nlQYdf?usp=sharing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DED260-FAE2-FDAB-01C9-9933BDF98987}"/>
              </a:ext>
            </a:extLst>
          </p:cNvPr>
          <p:cNvSpPr txBox="1"/>
          <p:nvPr/>
        </p:nvSpPr>
        <p:spPr>
          <a:xfrm>
            <a:off x="3200400" y="76200"/>
            <a:ext cx="2057400" cy="70788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/>
              <a:t>Content</a:t>
            </a:r>
            <a:endParaRPr lang="en-IN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37088D-4882-3D39-F55D-59D1FC19EBB6}"/>
              </a:ext>
            </a:extLst>
          </p:cNvPr>
          <p:cNvSpPr txBox="1"/>
          <p:nvPr/>
        </p:nvSpPr>
        <p:spPr>
          <a:xfrm>
            <a:off x="152400" y="1066800"/>
            <a:ext cx="82296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Definition of ML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History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of ML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ML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Difference Between Types of  M/c  Learning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Types of ML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types of data for machine </a:t>
            </a:r>
          </a:p>
          <a:p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76503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 marR="5080" indent="126364">
              <a:lnSpc>
                <a:spcPts val="4850"/>
              </a:lnSpc>
              <a:spcBef>
                <a:spcPts val="625"/>
              </a:spcBef>
            </a:pPr>
            <a:r>
              <a:rPr spc="-10" dirty="0"/>
              <a:t>Difference</a:t>
            </a:r>
            <a:r>
              <a:rPr spc="-40" dirty="0"/>
              <a:t> </a:t>
            </a:r>
            <a:r>
              <a:rPr dirty="0"/>
              <a:t>Between</a:t>
            </a:r>
            <a:r>
              <a:rPr spc="-114" dirty="0"/>
              <a:t> </a:t>
            </a:r>
            <a:r>
              <a:rPr spc="-65" dirty="0"/>
              <a:t>Types</a:t>
            </a:r>
            <a:r>
              <a:rPr dirty="0"/>
              <a:t> of</a:t>
            </a:r>
            <a:r>
              <a:rPr spc="-25" dirty="0"/>
              <a:t> </a:t>
            </a:r>
            <a:r>
              <a:rPr dirty="0"/>
              <a:t>M/c </a:t>
            </a:r>
            <a:r>
              <a:rPr spc="-1085" dirty="0"/>
              <a:t> </a:t>
            </a:r>
            <a:r>
              <a:rPr dirty="0"/>
              <a:t>Learning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412" y="1933955"/>
            <a:ext cx="7886700" cy="413461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6653" y="614248"/>
            <a:ext cx="337692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Problem</a:t>
            </a:r>
            <a:r>
              <a:rPr spc="-155" dirty="0"/>
              <a:t> </a:t>
            </a:r>
            <a:r>
              <a:rPr spc="-65" dirty="0"/>
              <a:t>Types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412" y="1623060"/>
            <a:ext cx="7886700" cy="439826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6401" y="614248"/>
            <a:ext cx="31527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5" dirty="0"/>
              <a:t>Types</a:t>
            </a:r>
            <a:r>
              <a:rPr spc="-35" dirty="0"/>
              <a:t> </a:t>
            </a:r>
            <a:r>
              <a:rPr dirty="0"/>
              <a:t>of</a:t>
            </a:r>
            <a:r>
              <a:rPr spc="-45" dirty="0"/>
              <a:t> </a:t>
            </a:r>
            <a:r>
              <a:rPr dirty="0"/>
              <a:t>Data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412" y="1900427"/>
            <a:ext cx="7886700" cy="420166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6401" y="614248"/>
            <a:ext cx="19323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60" dirty="0"/>
              <a:t>T</a:t>
            </a:r>
            <a:r>
              <a:rPr dirty="0"/>
              <a:t>raining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412" y="1982723"/>
            <a:ext cx="7886700" cy="403707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80161" y="614248"/>
            <a:ext cx="90614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5" dirty="0">
                <a:latin typeface="Calibri Light"/>
                <a:cs typeface="Calibri Light"/>
              </a:rPr>
              <a:t>Aim</a:t>
            </a:r>
            <a:endParaRPr sz="4400" dirty="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412" y="1940051"/>
            <a:ext cx="7886700" cy="41224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0161" y="614248"/>
            <a:ext cx="21875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>
                <a:latin typeface="Calibri Light"/>
                <a:cs typeface="Calibri Light"/>
              </a:rPr>
              <a:t>Approach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412" y="1975104"/>
            <a:ext cx="7886700" cy="407060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0161" y="614248"/>
            <a:ext cx="21875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>
                <a:latin typeface="Calibri Light"/>
                <a:cs typeface="Calibri Light"/>
              </a:rPr>
              <a:t>Approach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412" y="2002535"/>
            <a:ext cx="7886700" cy="399897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0161" y="614248"/>
            <a:ext cx="246253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latin typeface="Calibri Light"/>
                <a:cs typeface="Calibri Light"/>
              </a:rPr>
              <a:t>Al</a:t>
            </a:r>
            <a:r>
              <a:rPr spc="-30" dirty="0">
                <a:latin typeface="Calibri Light"/>
                <a:cs typeface="Calibri Light"/>
              </a:rPr>
              <a:t>g</a:t>
            </a:r>
            <a:r>
              <a:rPr spc="-5" dirty="0">
                <a:latin typeface="Calibri Light"/>
                <a:cs typeface="Calibri Light"/>
              </a:rPr>
              <a:t>orithms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412" y="2022348"/>
            <a:ext cx="7886700" cy="395782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81200" y="381000"/>
            <a:ext cx="624840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0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Life Example of Supervised machine learning</a:t>
            </a:r>
            <a:endParaRPr sz="2000" b="1" spc="-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4A1DD6-3782-EAC8-FE94-BDDEF495EFD7}"/>
              </a:ext>
            </a:extLst>
          </p:cNvPr>
          <p:cNvSpPr txBox="1"/>
          <p:nvPr/>
        </p:nvSpPr>
        <p:spPr>
          <a:xfrm>
            <a:off x="457200" y="129540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34343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Email Filtering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700D74-1054-EEA8-CD33-F9F68716CEBB}"/>
              </a:ext>
            </a:extLst>
          </p:cNvPr>
          <p:cNvSpPr txBox="1"/>
          <p:nvPr/>
        </p:nvSpPr>
        <p:spPr>
          <a:xfrm>
            <a:off x="457200" y="175260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solidFill>
                  <a:srgbClr val="34343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 Classification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FFE549-3CFA-E5EB-F9A8-2DEDEEEB88FE}"/>
              </a:ext>
            </a:extLst>
          </p:cNvPr>
          <p:cNvSpPr txBox="1"/>
          <p:nvPr/>
        </p:nvSpPr>
        <p:spPr>
          <a:xfrm>
            <a:off x="457200" y="3688448"/>
            <a:ext cx="8534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recommendations  system :</a:t>
            </a: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Amazon, Facebook, Google, Netflix,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Contains supervised learning techniques.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80E6EC-4D6C-5920-FB65-6739959F7BE9}"/>
              </a:ext>
            </a:extLst>
          </p:cNvPr>
          <p:cNvSpPr txBox="1"/>
          <p:nvPr/>
        </p:nvSpPr>
        <p:spPr>
          <a:xfrm>
            <a:off x="457200" y="235804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Fraud Detection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1A6827-4FF1-081E-18B8-C5E778CB66BE}"/>
              </a:ext>
            </a:extLst>
          </p:cNvPr>
          <p:cNvSpPr txBox="1"/>
          <p:nvPr/>
        </p:nvSpPr>
        <p:spPr>
          <a:xfrm>
            <a:off x="457200" y="302324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Recognition</a:t>
            </a:r>
          </a:p>
        </p:txBody>
      </p:sp>
    </p:spTree>
    <p:extLst>
      <p:ext uri="{BB962C8B-B14F-4D97-AF65-F5344CB8AC3E}">
        <p14:creationId xmlns:p14="http://schemas.microsoft.com/office/powerpoint/2010/main" val="8493056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DED260-FAE2-FDAB-01C9-9933BDF98987}"/>
              </a:ext>
            </a:extLst>
          </p:cNvPr>
          <p:cNvSpPr txBox="1"/>
          <p:nvPr/>
        </p:nvSpPr>
        <p:spPr>
          <a:xfrm>
            <a:off x="3200400" y="76200"/>
            <a:ext cx="2057400" cy="70788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dirty="0"/>
              <a:t>Content</a:t>
            </a:r>
            <a:endParaRPr lang="en-IN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C66098-B6AA-A707-BE63-B3E8DB2D830A}"/>
              </a:ext>
            </a:extLst>
          </p:cNvPr>
          <p:cNvSpPr txBox="1"/>
          <p:nvPr/>
        </p:nvSpPr>
        <p:spPr>
          <a:xfrm>
            <a:off x="304800" y="1219200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approaches for Machine learning models 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972C54-4784-D342-0DED-695F76693321}"/>
              </a:ext>
            </a:extLst>
          </p:cNvPr>
          <p:cNvSpPr txBox="1"/>
          <p:nvPr/>
        </p:nvSpPr>
        <p:spPr>
          <a:xfrm>
            <a:off x="309880" y="183898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Algorithms for types of ML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B5156C-1CE5-386A-9BBD-CC2D9B5983AC}"/>
              </a:ext>
            </a:extLst>
          </p:cNvPr>
          <p:cNvSpPr txBox="1"/>
          <p:nvPr/>
        </p:nvSpPr>
        <p:spPr>
          <a:xfrm>
            <a:off x="304800" y="2362200"/>
            <a:ext cx="838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Example of Supervised ,Unsupervised and reinforcement machine learning</a:t>
            </a:r>
            <a:endParaRPr lang="en-IN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150FAF-9DB9-1D56-FD64-50A3ADD368BE}"/>
              </a:ext>
            </a:extLst>
          </p:cNvPr>
          <p:cNvSpPr txBox="1"/>
          <p:nvPr/>
        </p:nvSpPr>
        <p:spPr>
          <a:xfrm>
            <a:off x="309880" y="305966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Applications of ML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E2322A-465C-0AFA-722F-778F40EBBC6A}"/>
              </a:ext>
            </a:extLst>
          </p:cNvPr>
          <p:cNvSpPr txBox="1"/>
          <p:nvPr/>
        </p:nvSpPr>
        <p:spPr>
          <a:xfrm>
            <a:off x="309880" y="373681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Different Use Cases  for ML models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8A6696-4031-5E02-6308-521589D1AD59}"/>
              </a:ext>
            </a:extLst>
          </p:cNvPr>
          <p:cNvSpPr txBox="1"/>
          <p:nvPr/>
        </p:nvSpPr>
        <p:spPr>
          <a:xfrm>
            <a:off x="304800" y="4383484"/>
            <a:ext cx="5562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Different Terms uses in the machine learning models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0C8094-FF01-F9B9-5A1B-B928BF76A636}"/>
              </a:ext>
            </a:extLst>
          </p:cNvPr>
          <p:cNvSpPr txBox="1"/>
          <p:nvPr/>
        </p:nvSpPr>
        <p:spPr>
          <a:xfrm>
            <a:off x="304800" y="503015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Life Cycle of ML models</a:t>
            </a:r>
          </a:p>
        </p:txBody>
      </p:sp>
    </p:spTree>
    <p:extLst>
      <p:ext uri="{BB962C8B-B14F-4D97-AF65-F5344CB8AC3E}">
        <p14:creationId xmlns:p14="http://schemas.microsoft.com/office/powerpoint/2010/main" val="3160707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268DD7-2A35-5759-98B1-9368DB849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161" y="312496"/>
            <a:ext cx="8183676" cy="307777"/>
          </a:xfrm>
        </p:spPr>
        <p:txBody>
          <a:bodyPr/>
          <a:lstStyle/>
          <a:p>
            <a:r>
              <a:rPr lang="en-US" sz="20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Life Example of Unsupervised machine learning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01D25E-A878-91E6-FD0D-486E8D751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19200"/>
            <a:ext cx="6657965" cy="477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69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268DD7-2A35-5759-98B1-9368DB849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0"/>
            <a:ext cx="8183676" cy="307777"/>
          </a:xfrm>
        </p:spPr>
        <p:txBody>
          <a:bodyPr/>
          <a:lstStyle/>
          <a:p>
            <a:r>
              <a:rPr lang="en-US" sz="20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Life Example of Reinforcement machine learning</a:t>
            </a:r>
            <a:endParaRPr lang="en-I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BDB068-2DF9-BB3D-C6E9-B8DB8292020A}"/>
              </a:ext>
            </a:extLst>
          </p:cNvPr>
          <p:cNvSpPr txBox="1"/>
          <p:nvPr/>
        </p:nvSpPr>
        <p:spPr>
          <a:xfrm>
            <a:off x="299720" y="2115079"/>
            <a:ext cx="81836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Traffic analysis and real-time road processing by video segmentation and frame-by-frame image processing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8B47F1-20FB-9DF7-EA39-5ED2DF22EFC5}"/>
              </a:ext>
            </a:extLst>
          </p:cNvPr>
          <p:cNvSpPr txBox="1"/>
          <p:nvPr/>
        </p:nvSpPr>
        <p:spPr>
          <a:xfrm>
            <a:off x="294640" y="291400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i="0" dirty="0">
                <a:solidFill>
                  <a:srgbClr val="55555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CCTV cameras for traffic and crowd analytics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F3086C-9145-DAE5-36E5-C6A55955DA5D}"/>
              </a:ext>
            </a:extLst>
          </p:cNvPr>
          <p:cNvSpPr txBox="1"/>
          <p:nvPr/>
        </p:nvSpPr>
        <p:spPr>
          <a:xfrm>
            <a:off x="381000" y="352234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Scanners to understand and interpret text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71A4A5-1A82-5B51-95C9-AA1868C7B4C1}"/>
              </a:ext>
            </a:extLst>
          </p:cNvPr>
          <p:cNvSpPr txBox="1"/>
          <p:nvPr/>
        </p:nvSpPr>
        <p:spPr>
          <a:xfrm>
            <a:off x="294640" y="1378845"/>
            <a:ext cx="8011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Robots equipped with visual sensors from to learn their surrounding environment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71823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0161" y="626440"/>
            <a:ext cx="28854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Applications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412" y="1927860"/>
            <a:ext cx="7886700" cy="418337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4441" y="152400"/>
            <a:ext cx="23380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Use</a:t>
            </a:r>
            <a:r>
              <a:rPr spc="-100" dirty="0"/>
              <a:t> </a:t>
            </a:r>
            <a:r>
              <a:rPr dirty="0"/>
              <a:t>Cases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849630"/>
            <a:ext cx="7886700" cy="38592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1E1F2F-3145-EAC8-DBBF-A2C82E4E2805}"/>
              </a:ext>
            </a:extLst>
          </p:cNvPr>
          <p:cNvSpPr txBox="1"/>
          <p:nvPr/>
        </p:nvSpPr>
        <p:spPr>
          <a:xfrm>
            <a:off x="217220" y="5029200"/>
            <a:ext cx="8709559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hlinkClick r:id="rId3"/>
              </a:rPr>
              <a:t>https://colab.research.google.com/drive/1cuKljFSMx3eDm3_LTyh-OjlUs4nlQYdf#scrollTo=x2RUPvunWH0E</a:t>
            </a:r>
            <a:endParaRPr lang="en-IN" sz="2800" b="1" dirty="0"/>
          </a:p>
          <a:p>
            <a:endParaRPr lang="en-IN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23380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Use</a:t>
            </a:r>
            <a:r>
              <a:rPr spc="-100" dirty="0"/>
              <a:t> </a:t>
            </a:r>
            <a:r>
              <a:rPr dirty="0"/>
              <a:t>Cases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04800" y="697230"/>
            <a:ext cx="7886700" cy="4110228"/>
            <a:chOff x="762000" y="2008632"/>
            <a:chExt cx="7886700" cy="4110228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704" y="2008632"/>
              <a:ext cx="7668407" cy="392189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0" y="2133600"/>
              <a:ext cx="7886700" cy="398526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898B92F-7138-A751-4792-90DC1ADED669}"/>
              </a:ext>
            </a:extLst>
          </p:cNvPr>
          <p:cNvSpPr txBox="1"/>
          <p:nvPr/>
        </p:nvSpPr>
        <p:spPr>
          <a:xfrm>
            <a:off x="415904" y="5341750"/>
            <a:ext cx="8382000" cy="110799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IN" sz="2400" dirty="0">
                <a:hlinkClick r:id="rId4"/>
              </a:rPr>
              <a:t>https://colab.research.google.com/drive/1cuKljFSMx3eDm3_LTyh-OjlUs4nlQYdf?usp=sharing</a:t>
            </a:r>
            <a:endParaRPr lang="en-IN" sz="2400" dirty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0161" y="626440"/>
            <a:ext cx="23380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Use</a:t>
            </a:r>
            <a:r>
              <a:rPr spc="-100" dirty="0"/>
              <a:t> </a:t>
            </a:r>
            <a:r>
              <a:rPr dirty="0"/>
              <a:t>Cases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412" y="2004060"/>
            <a:ext cx="7886700" cy="370149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0161" y="626440"/>
            <a:ext cx="23380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Use</a:t>
            </a:r>
            <a:r>
              <a:rPr spc="-100" dirty="0"/>
              <a:t> </a:t>
            </a:r>
            <a:r>
              <a:rPr dirty="0"/>
              <a:t>Cases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412" y="2031492"/>
            <a:ext cx="7886700" cy="393953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0161" y="626440"/>
            <a:ext cx="23380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Use</a:t>
            </a:r>
            <a:r>
              <a:rPr spc="-100" dirty="0"/>
              <a:t> </a:t>
            </a:r>
            <a:r>
              <a:rPr dirty="0"/>
              <a:t>Cases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412" y="1905000"/>
            <a:ext cx="7886700" cy="419252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11200"/>
            <a:ext cx="27489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>
                <a:solidFill>
                  <a:srgbClr val="030303"/>
                </a:solidFill>
                <a:latin typeface="Roboto"/>
                <a:cs typeface="Roboto"/>
              </a:rPr>
              <a:t>Terms………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8673" y="1819655"/>
            <a:ext cx="7309989" cy="388662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11200"/>
            <a:ext cx="274891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>
                <a:solidFill>
                  <a:srgbClr val="030303"/>
                </a:solidFill>
                <a:latin typeface="Roboto"/>
                <a:cs typeface="Roboto"/>
              </a:rPr>
              <a:t>Terms………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2187" y="1897379"/>
            <a:ext cx="7659623" cy="420776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1278" y="2334259"/>
            <a:ext cx="6918959" cy="128778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282575">
              <a:lnSpc>
                <a:spcPts val="1939"/>
              </a:lnSpc>
              <a:spcBef>
                <a:spcPts val="345"/>
              </a:spcBef>
            </a:pPr>
            <a:r>
              <a:rPr sz="1800" b="1" spc="-5" dirty="0">
                <a:latin typeface="Arial"/>
                <a:cs typeface="Arial"/>
              </a:rPr>
              <a:t>Machine</a:t>
            </a:r>
            <a:r>
              <a:rPr sz="1800" b="1" dirty="0">
                <a:latin typeface="Arial"/>
                <a:cs typeface="Arial"/>
              </a:rPr>
              <a:t> learning (ML)</a:t>
            </a:r>
            <a:r>
              <a:rPr sz="1800" b="1" spc="10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is</a:t>
            </a:r>
            <a:r>
              <a:rPr sz="1800" dirty="0">
                <a:latin typeface="Arial MT"/>
                <a:cs typeface="Arial MT"/>
              </a:rPr>
              <a:t> the</a:t>
            </a:r>
            <a:r>
              <a:rPr sz="1800" spc="-5" dirty="0">
                <a:latin typeface="Arial MT"/>
                <a:cs typeface="Arial MT"/>
              </a:rPr>
              <a:t> study</a:t>
            </a:r>
            <a:r>
              <a:rPr sz="1800" dirty="0">
                <a:latin typeface="Arial MT"/>
                <a:cs typeface="Arial MT"/>
              </a:rPr>
              <a:t> of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computer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algorithms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that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improve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automatically</a:t>
            </a:r>
            <a:r>
              <a:rPr sz="1800" spc="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through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experience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by</a:t>
            </a:r>
            <a:r>
              <a:rPr sz="1800" dirty="0">
                <a:latin typeface="Arial MT"/>
                <a:cs typeface="Arial MT"/>
              </a:rPr>
              <a:t> the</a:t>
            </a:r>
            <a:r>
              <a:rPr sz="1800" spc="-5" dirty="0">
                <a:latin typeface="Arial MT"/>
                <a:cs typeface="Arial MT"/>
              </a:rPr>
              <a:t> use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of</a:t>
            </a:r>
            <a:r>
              <a:rPr sz="1800" spc="-5" dirty="0">
                <a:latin typeface="Arial MT"/>
                <a:cs typeface="Arial MT"/>
              </a:rPr>
              <a:t> data.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700">
              <a:latin typeface="Arial MT"/>
              <a:cs typeface="Arial MT"/>
            </a:endParaRPr>
          </a:p>
          <a:p>
            <a:pPr marL="12700" marR="5080">
              <a:lnSpc>
                <a:spcPts val="1939"/>
              </a:lnSpc>
            </a:pPr>
            <a:r>
              <a:rPr sz="1800" dirty="0">
                <a:latin typeface="Arial MT"/>
                <a:cs typeface="Arial MT"/>
              </a:rPr>
              <a:t>Its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self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learning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process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without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explicitly</a:t>
            </a:r>
            <a:r>
              <a:rPr sz="1800" spc="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involved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any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users.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It </a:t>
            </a:r>
            <a:r>
              <a:rPr sz="1800" spc="-5" dirty="0">
                <a:latin typeface="Arial MT"/>
                <a:cs typeface="Arial MT"/>
              </a:rPr>
              <a:t>learn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from</a:t>
            </a:r>
            <a:r>
              <a:rPr sz="1800" spc="-5" dirty="0">
                <a:latin typeface="Arial MT"/>
                <a:cs typeface="Arial MT"/>
              </a:rPr>
              <a:t> past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experienced.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11200"/>
            <a:ext cx="47072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>
                <a:solidFill>
                  <a:srgbClr val="030303"/>
                </a:solidFill>
                <a:latin typeface="Roboto"/>
                <a:cs typeface="Roboto"/>
              </a:rPr>
              <a:t>Terminol</a:t>
            </a:r>
            <a:r>
              <a:rPr spc="-40" dirty="0">
                <a:solidFill>
                  <a:srgbClr val="030303"/>
                </a:solidFill>
                <a:latin typeface="Roboto"/>
                <a:cs typeface="Roboto"/>
              </a:rPr>
              <a:t>o</a:t>
            </a:r>
            <a:r>
              <a:rPr spc="-25" dirty="0">
                <a:solidFill>
                  <a:srgbClr val="030303"/>
                </a:solidFill>
                <a:latin typeface="Roboto"/>
                <a:cs typeface="Roboto"/>
              </a:rPr>
              <a:t>gie</a:t>
            </a:r>
            <a:r>
              <a:rPr spc="-40" dirty="0">
                <a:solidFill>
                  <a:srgbClr val="030303"/>
                </a:solidFill>
                <a:latin typeface="Roboto"/>
                <a:cs typeface="Roboto"/>
              </a:rPr>
              <a:t>s</a:t>
            </a:r>
            <a:r>
              <a:rPr spc="-20" dirty="0">
                <a:solidFill>
                  <a:srgbClr val="030303"/>
                </a:solidFill>
                <a:latin typeface="Roboto"/>
                <a:cs typeface="Roboto"/>
              </a:rPr>
              <a:t>…</a:t>
            </a:r>
            <a:r>
              <a:rPr spc="-40" dirty="0">
                <a:solidFill>
                  <a:srgbClr val="030303"/>
                </a:solidFill>
                <a:latin typeface="Roboto"/>
                <a:cs typeface="Roboto"/>
              </a:rPr>
              <a:t>…</a:t>
            </a:r>
            <a:r>
              <a:rPr spc="-20" dirty="0">
                <a:solidFill>
                  <a:srgbClr val="030303"/>
                </a:solidFill>
                <a:latin typeface="Roboto"/>
                <a:cs typeface="Roboto"/>
              </a:rPr>
              <a:t>…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9367" y="2219688"/>
            <a:ext cx="7065264" cy="342825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11200"/>
            <a:ext cx="47072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>
                <a:solidFill>
                  <a:srgbClr val="030303"/>
                </a:solidFill>
                <a:latin typeface="Roboto"/>
                <a:cs typeface="Roboto"/>
              </a:rPr>
              <a:t>Terminol</a:t>
            </a:r>
            <a:r>
              <a:rPr spc="-40" dirty="0">
                <a:solidFill>
                  <a:srgbClr val="030303"/>
                </a:solidFill>
                <a:latin typeface="Roboto"/>
                <a:cs typeface="Roboto"/>
              </a:rPr>
              <a:t>o</a:t>
            </a:r>
            <a:r>
              <a:rPr spc="-25" dirty="0">
                <a:solidFill>
                  <a:srgbClr val="030303"/>
                </a:solidFill>
                <a:latin typeface="Roboto"/>
                <a:cs typeface="Roboto"/>
              </a:rPr>
              <a:t>gie</a:t>
            </a:r>
            <a:r>
              <a:rPr spc="-40" dirty="0">
                <a:solidFill>
                  <a:srgbClr val="030303"/>
                </a:solidFill>
                <a:latin typeface="Roboto"/>
                <a:cs typeface="Roboto"/>
              </a:rPr>
              <a:t>s</a:t>
            </a:r>
            <a:r>
              <a:rPr spc="-20" dirty="0">
                <a:solidFill>
                  <a:srgbClr val="030303"/>
                </a:solidFill>
                <a:latin typeface="Roboto"/>
                <a:cs typeface="Roboto"/>
              </a:rPr>
              <a:t>…</a:t>
            </a:r>
            <a:r>
              <a:rPr spc="-40" dirty="0">
                <a:solidFill>
                  <a:srgbClr val="030303"/>
                </a:solidFill>
                <a:latin typeface="Roboto"/>
                <a:cs typeface="Roboto"/>
              </a:rPr>
              <a:t>…</a:t>
            </a:r>
            <a:r>
              <a:rPr spc="-20" dirty="0">
                <a:solidFill>
                  <a:srgbClr val="030303"/>
                </a:solidFill>
                <a:latin typeface="Roboto"/>
                <a:cs typeface="Roboto"/>
              </a:rPr>
              <a:t>…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412" y="2035651"/>
            <a:ext cx="7886700" cy="404663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11200"/>
            <a:ext cx="47072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>
                <a:solidFill>
                  <a:srgbClr val="030303"/>
                </a:solidFill>
                <a:latin typeface="Roboto"/>
                <a:cs typeface="Roboto"/>
              </a:rPr>
              <a:t>Terminol</a:t>
            </a:r>
            <a:r>
              <a:rPr spc="-40" dirty="0">
                <a:solidFill>
                  <a:srgbClr val="030303"/>
                </a:solidFill>
                <a:latin typeface="Roboto"/>
                <a:cs typeface="Roboto"/>
              </a:rPr>
              <a:t>o</a:t>
            </a:r>
            <a:r>
              <a:rPr spc="-25" dirty="0">
                <a:solidFill>
                  <a:srgbClr val="030303"/>
                </a:solidFill>
                <a:latin typeface="Roboto"/>
                <a:cs typeface="Roboto"/>
              </a:rPr>
              <a:t>gie</a:t>
            </a:r>
            <a:r>
              <a:rPr spc="-40" dirty="0">
                <a:solidFill>
                  <a:srgbClr val="030303"/>
                </a:solidFill>
                <a:latin typeface="Roboto"/>
                <a:cs typeface="Roboto"/>
              </a:rPr>
              <a:t>s</a:t>
            </a:r>
            <a:r>
              <a:rPr spc="-20" dirty="0">
                <a:solidFill>
                  <a:srgbClr val="030303"/>
                </a:solidFill>
                <a:latin typeface="Roboto"/>
                <a:cs typeface="Roboto"/>
              </a:rPr>
              <a:t>…</a:t>
            </a:r>
            <a:r>
              <a:rPr spc="-40" dirty="0">
                <a:solidFill>
                  <a:srgbClr val="030303"/>
                </a:solidFill>
                <a:latin typeface="Roboto"/>
                <a:cs typeface="Roboto"/>
              </a:rPr>
              <a:t>…</a:t>
            </a:r>
            <a:r>
              <a:rPr spc="-20" dirty="0">
                <a:solidFill>
                  <a:srgbClr val="030303"/>
                </a:solidFill>
                <a:latin typeface="Roboto"/>
                <a:cs typeface="Roboto"/>
              </a:rPr>
              <a:t>…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412" y="2038048"/>
            <a:ext cx="7886700" cy="403509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11200"/>
            <a:ext cx="47072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>
                <a:solidFill>
                  <a:srgbClr val="030303"/>
                </a:solidFill>
                <a:latin typeface="Roboto"/>
                <a:cs typeface="Roboto"/>
              </a:rPr>
              <a:t>Terminol</a:t>
            </a:r>
            <a:r>
              <a:rPr spc="-40" dirty="0">
                <a:solidFill>
                  <a:srgbClr val="030303"/>
                </a:solidFill>
                <a:latin typeface="Roboto"/>
                <a:cs typeface="Roboto"/>
              </a:rPr>
              <a:t>o</a:t>
            </a:r>
            <a:r>
              <a:rPr spc="-25" dirty="0">
                <a:solidFill>
                  <a:srgbClr val="030303"/>
                </a:solidFill>
                <a:latin typeface="Roboto"/>
                <a:cs typeface="Roboto"/>
              </a:rPr>
              <a:t>gie</a:t>
            </a:r>
            <a:r>
              <a:rPr spc="-40" dirty="0">
                <a:solidFill>
                  <a:srgbClr val="030303"/>
                </a:solidFill>
                <a:latin typeface="Roboto"/>
                <a:cs typeface="Roboto"/>
              </a:rPr>
              <a:t>s</a:t>
            </a:r>
            <a:r>
              <a:rPr spc="-20" dirty="0">
                <a:solidFill>
                  <a:srgbClr val="030303"/>
                </a:solidFill>
                <a:latin typeface="Roboto"/>
                <a:cs typeface="Roboto"/>
              </a:rPr>
              <a:t>…</a:t>
            </a:r>
            <a:r>
              <a:rPr spc="-40" dirty="0">
                <a:solidFill>
                  <a:srgbClr val="030303"/>
                </a:solidFill>
                <a:latin typeface="Roboto"/>
                <a:cs typeface="Roboto"/>
              </a:rPr>
              <a:t>…</a:t>
            </a:r>
            <a:r>
              <a:rPr spc="-20" dirty="0">
                <a:solidFill>
                  <a:srgbClr val="030303"/>
                </a:solidFill>
                <a:latin typeface="Roboto"/>
                <a:cs typeface="Roboto"/>
              </a:rPr>
              <a:t>…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412" y="2340710"/>
            <a:ext cx="7886700" cy="337886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11200"/>
            <a:ext cx="47072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>
                <a:solidFill>
                  <a:srgbClr val="030303"/>
                </a:solidFill>
                <a:latin typeface="Roboto"/>
                <a:cs typeface="Roboto"/>
              </a:rPr>
              <a:t>Terminol</a:t>
            </a:r>
            <a:r>
              <a:rPr spc="-40" dirty="0">
                <a:solidFill>
                  <a:srgbClr val="030303"/>
                </a:solidFill>
                <a:latin typeface="Roboto"/>
                <a:cs typeface="Roboto"/>
              </a:rPr>
              <a:t>o</a:t>
            </a:r>
            <a:r>
              <a:rPr spc="-25" dirty="0">
                <a:solidFill>
                  <a:srgbClr val="030303"/>
                </a:solidFill>
                <a:latin typeface="Roboto"/>
                <a:cs typeface="Roboto"/>
              </a:rPr>
              <a:t>gie</a:t>
            </a:r>
            <a:r>
              <a:rPr spc="-40" dirty="0">
                <a:solidFill>
                  <a:srgbClr val="030303"/>
                </a:solidFill>
                <a:latin typeface="Roboto"/>
                <a:cs typeface="Roboto"/>
              </a:rPr>
              <a:t>s</a:t>
            </a:r>
            <a:r>
              <a:rPr spc="-20" dirty="0">
                <a:solidFill>
                  <a:srgbClr val="030303"/>
                </a:solidFill>
                <a:latin typeface="Roboto"/>
                <a:cs typeface="Roboto"/>
              </a:rPr>
              <a:t>…</a:t>
            </a:r>
            <a:r>
              <a:rPr spc="-40" dirty="0">
                <a:solidFill>
                  <a:srgbClr val="030303"/>
                </a:solidFill>
                <a:latin typeface="Roboto"/>
                <a:cs typeface="Roboto"/>
              </a:rPr>
              <a:t>…</a:t>
            </a:r>
            <a:r>
              <a:rPr spc="-20" dirty="0">
                <a:solidFill>
                  <a:srgbClr val="030303"/>
                </a:solidFill>
                <a:latin typeface="Roboto"/>
                <a:cs typeface="Roboto"/>
              </a:rPr>
              <a:t>…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412" y="2016961"/>
            <a:ext cx="7886700" cy="408818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11200"/>
            <a:ext cx="47072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>
                <a:solidFill>
                  <a:srgbClr val="030303"/>
                </a:solidFill>
                <a:latin typeface="Roboto"/>
                <a:cs typeface="Roboto"/>
              </a:rPr>
              <a:t>Terminol</a:t>
            </a:r>
            <a:r>
              <a:rPr spc="-40" dirty="0">
                <a:solidFill>
                  <a:srgbClr val="030303"/>
                </a:solidFill>
                <a:latin typeface="Roboto"/>
                <a:cs typeface="Roboto"/>
              </a:rPr>
              <a:t>o</a:t>
            </a:r>
            <a:r>
              <a:rPr spc="-25" dirty="0">
                <a:solidFill>
                  <a:srgbClr val="030303"/>
                </a:solidFill>
                <a:latin typeface="Roboto"/>
                <a:cs typeface="Roboto"/>
              </a:rPr>
              <a:t>gie</a:t>
            </a:r>
            <a:r>
              <a:rPr spc="-40" dirty="0">
                <a:solidFill>
                  <a:srgbClr val="030303"/>
                </a:solidFill>
                <a:latin typeface="Roboto"/>
                <a:cs typeface="Roboto"/>
              </a:rPr>
              <a:t>s</a:t>
            </a:r>
            <a:r>
              <a:rPr spc="-20" dirty="0">
                <a:solidFill>
                  <a:srgbClr val="030303"/>
                </a:solidFill>
                <a:latin typeface="Roboto"/>
                <a:cs typeface="Roboto"/>
              </a:rPr>
              <a:t>…</a:t>
            </a:r>
            <a:r>
              <a:rPr spc="-40" dirty="0">
                <a:solidFill>
                  <a:srgbClr val="030303"/>
                </a:solidFill>
                <a:latin typeface="Roboto"/>
                <a:cs typeface="Roboto"/>
              </a:rPr>
              <a:t>…</a:t>
            </a:r>
            <a:r>
              <a:rPr spc="-20" dirty="0">
                <a:solidFill>
                  <a:srgbClr val="030303"/>
                </a:solidFill>
                <a:latin typeface="Roboto"/>
                <a:cs typeface="Roboto"/>
              </a:rPr>
              <a:t>…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887" y="2396763"/>
            <a:ext cx="8049767" cy="335024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11200"/>
            <a:ext cx="47072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>
                <a:solidFill>
                  <a:srgbClr val="030303"/>
                </a:solidFill>
                <a:latin typeface="Roboto"/>
                <a:cs typeface="Roboto"/>
              </a:rPr>
              <a:t>Terminol</a:t>
            </a:r>
            <a:r>
              <a:rPr spc="-40" dirty="0">
                <a:solidFill>
                  <a:srgbClr val="030303"/>
                </a:solidFill>
                <a:latin typeface="Roboto"/>
                <a:cs typeface="Roboto"/>
              </a:rPr>
              <a:t>o</a:t>
            </a:r>
            <a:r>
              <a:rPr spc="-25" dirty="0">
                <a:solidFill>
                  <a:srgbClr val="030303"/>
                </a:solidFill>
                <a:latin typeface="Roboto"/>
                <a:cs typeface="Roboto"/>
              </a:rPr>
              <a:t>gie</a:t>
            </a:r>
            <a:r>
              <a:rPr spc="-40" dirty="0">
                <a:solidFill>
                  <a:srgbClr val="030303"/>
                </a:solidFill>
                <a:latin typeface="Roboto"/>
                <a:cs typeface="Roboto"/>
              </a:rPr>
              <a:t>s</a:t>
            </a:r>
            <a:r>
              <a:rPr spc="-20" dirty="0">
                <a:solidFill>
                  <a:srgbClr val="030303"/>
                </a:solidFill>
                <a:latin typeface="Roboto"/>
                <a:cs typeface="Roboto"/>
              </a:rPr>
              <a:t>…</a:t>
            </a:r>
            <a:r>
              <a:rPr spc="-40" dirty="0">
                <a:solidFill>
                  <a:srgbClr val="030303"/>
                </a:solidFill>
                <a:latin typeface="Roboto"/>
                <a:cs typeface="Roboto"/>
              </a:rPr>
              <a:t>…</a:t>
            </a:r>
            <a:r>
              <a:rPr spc="-20" dirty="0">
                <a:solidFill>
                  <a:srgbClr val="030303"/>
                </a:solidFill>
                <a:latin typeface="Roboto"/>
                <a:cs typeface="Roboto"/>
              </a:rPr>
              <a:t>…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3672" y="2559599"/>
            <a:ext cx="8179308" cy="28125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11200"/>
            <a:ext cx="47072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>
                <a:solidFill>
                  <a:srgbClr val="030303"/>
                </a:solidFill>
                <a:latin typeface="Roboto"/>
                <a:cs typeface="Roboto"/>
              </a:rPr>
              <a:t>Terminol</a:t>
            </a:r>
            <a:r>
              <a:rPr spc="-40" dirty="0">
                <a:solidFill>
                  <a:srgbClr val="030303"/>
                </a:solidFill>
                <a:latin typeface="Roboto"/>
                <a:cs typeface="Roboto"/>
              </a:rPr>
              <a:t>o</a:t>
            </a:r>
            <a:r>
              <a:rPr spc="-25" dirty="0">
                <a:solidFill>
                  <a:srgbClr val="030303"/>
                </a:solidFill>
                <a:latin typeface="Roboto"/>
                <a:cs typeface="Roboto"/>
              </a:rPr>
              <a:t>gie</a:t>
            </a:r>
            <a:r>
              <a:rPr spc="-40" dirty="0">
                <a:solidFill>
                  <a:srgbClr val="030303"/>
                </a:solidFill>
                <a:latin typeface="Roboto"/>
                <a:cs typeface="Roboto"/>
              </a:rPr>
              <a:t>s</a:t>
            </a:r>
            <a:r>
              <a:rPr spc="-20" dirty="0">
                <a:solidFill>
                  <a:srgbClr val="030303"/>
                </a:solidFill>
                <a:latin typeface="Roboto"/>
                <a:cs typeface="Roboto"/>
              </a:rPr>
              <a:t>…</a:t>
            </a:r>
            <a:r>
              <a:rPr spc="-40" dirty="0">
                <a:solidFill>
                  <a:srgbClr val="030303"/>
                </a:solidFill>
                <a:latin typeface="Roboto"/>
                <a:cs typeface="Roboto"/>
              </a:rPr>
              <a:t>…</a:t>
            </a:r>
            <a:r>
              <a:rPr spc="-20" dirty="0">
                <a:solidFill>
                  <a:srgbClr val="030303"/>
                </a:solidFill>
                <a:latin typeface="Roboto"/>
                <a:cs typeface="Roboto"/>
              </a:rPr>
              <a:t>…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7616" y="1825751"/>
            <a:ext cx="7274052" cy="365607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11200"/>
            <a:ext cx="47072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>
                <a:solidFill>
                  <a:srgbClr val="030303"/>
                </a:solidFill>
                <a:latin typeface="Roboto"/>
                <a:cs typeface="Roboto"/>
              </a:rPr>
              <a:t>Terminol</a:t>
            </a:r>
            <a:r>
              <a:rPr spc="-40" dirty="0">
                <a:solidFill>
                  <a:srgbClr val="030303"/>
                </a:solidFill>
                <a:latin typeface="Roboto"/>
                <a:cs typeface="Roboto"/>
              </a:rPr>
              <a:t>o</a:t>
            </a:r>
            <a:r>
              <a:rPr spc="-25" dirty="0">
                <a:solidFill>
                  <a:srgbClr val="030303"/>
                </a:solidFill>
                <a:latin typeface="Roboto"/>
                <a:cs typeface="Roboto"/>
              </a:rPr>
              <a:t>gie</a:t>
            </a:r>
            <a:r>
              <a:rPr spc="-40" dirty="0">
                <a:solidFill>
                  <a:srgbClr val="030303"/>
                </a:solidFill>
                <a:latin typeface="Roboto"/>
                <a:cs typeface="Roboto"/>
              </a:rPr>
              <a:t>s</a:t>
            </a:r>
            <a:r>
              <a:rPr spc="-20" dirty="0">
                <a:solidFill>
                  <a:srgbClr val="030303"/>
                </a:solidFill>
                <a:latin typeface="Roboto"/>
                <a:cs typeface="Roboto"/>
              </a:rPr>
              <a:t>…</a:t>
            </a:r>
            <a:r>
              <a:rPr spc="-40" dirty="0">
                <a:solidFill>
                  <a:srgbClr val="030303"/>
                </a:solidFill>
                <a:latin typeface="Roboto"/>
                <a:cs typeface="Roboto"/>
              </a:rPr>
              <a:t>…</a:t>
            </a:r>
            <a:r>
              <a:rPr spc="-20" dirty="0">
                <a:solidFill>
                  <a:srgbClr val="030303"/>
                </a:solidFill>
                <a:latin typeface="Roboto"/>
                <a:cs typeface="Roboto"/>
              </a:rPr>
              <a:t>…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0708" y="1862021"/>
            <a:ext cx="8253983" cy="418063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11200"/>
            <a:ext cx="47072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>
                <a:solidFill>
                  <a:srgbClr val="030303"/>
                </a:solidFill>
                <a:latin typeface="Roboto"/>
                <a:cs typeface="Roboto"/>
              </a:rPr>
              <a:t>Terminol</a:t>
            </a:r>
            <a:r>
              <a:rPr spc="-40" dirty="0">
                <a:solidFill>
                  <a:srgbClr val="030303"/>
                </a:solidFill>
                <a:latin typeface="Roboto"/>
                <a:cs typeface="Roboto"/>
              </a:rPr>
              <a:t>o</a:t>
            </a:r>
            <a:r>
              <a:rPr spc="-25" dirty="0">
                <a:solidFill>
                  <a:srgbClr val="030303"/>
                </a:solidFill>
                <a:latin typeface="Roboto"/>
                <a:cs typeface="Roboto"/>
              </a:rPr>
              <a:t>gie</a:t>
            </a:r>
            <a:r>
              <a:rPr spc="-40" dirty="0">
                <a:solidFill>
                  <a:srgbClr val="030303"/>
                </a:solidFill>
                <a:latin typeface="Roboto"/>
                <a:cs typeface="Roboto"/>
              </a:rPr>
              <a:t>s</a:t>
            </a:r>
            <a:r>
              <a:rPr spc="-20" dirty="0">
                <a:solidFill>
                  <a:srgbClr val="030303"/>
                </a:solidFill>
                <a:latin typeface="Roboto"/>
                <a:cs typeface="Roboto"/>
              </a:rPr>
              <a:t>…</a:t>
            </a:r>
            <a:r>
              <a:rPr spc="-40" dirty="0">
                <a:solidFill>
                  <a:srgbClr val="030303"/>
                </a:solidFill>
                <a:latin typeface="Roboto"/>
                <a:cs typeface="Roboto"/>
              </a:rPr>
              <a:t>…</a:t>
            </a:r>
            <a:r>
              <a:rPr spc="-20" dirty="0">
                <a:solidFill>
                  <a:srgbClr val="030303"/>
                </a:solidFill>
                <a:latin typeface="Roboto"/>
                <a:cs typeface="Roboto"/>
              </a:rPr>
              <a:t>…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412" y="1924811"/>
            <a:ext cx="8084819" cy="41529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8686" y="212217"/>
            <a:ext cx="10350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 Light"/>
                <a:cs typeface="Calibri Light"/>
              </a:rPr>
              <a:t>H</a:t>
            </a:r>
            <a:r>
              <a:rPr sz="2800" spc="-15" dirty="0">
                <a:latin typeface="Calibri Light"/>
                <a:cs typeface="Calibri Light"/>
              </a:rPr>
              <a:t>i</a:t>
            </a:r>
            <a:r>
              <a:rPr sz="2800" spc="-45" dirty="0">
                <a:latin typeface="Calibri Light"/>
                <a:cs typeface="Calibri Light"/>
              </a:rPr>
              <a:t>s</a:t>
            </a:r>
            <a:r>
              <a:rPr sz="2800" spc="-25" dirty="0">
                <a:latin typeface="Calibri Light"/>
                <a:cs typeface="Calibri Light"/>
              </a:rPr>
              <a:t>t</a:t>
            </a:r>
            <a:r>
              <a:rPr sz="2800" spc="-10" dirty="0">
                <a:latin typeface="Calibri Light"/>
                <a:cs typeface="Calibri Light"/>
              </a:rPr>
              <a:t>o</a:t>
            </a:r>
            <a:r>
              <a:rPr sz="2800" dirty="0">
                <a:latin typeface="Calibri Light"/>
                <a:cs typeface="Calibri Light"/>
              </a:rPr>
              <a:t>r</a:t>
            </a:r>
            <a:r>
              <a:rPr sz="2800" spc="-5" dirty="0">
                <a:latin typeface="Calibri Light"/>
                <a:cs typeface="Calibri Light"/>
              </a:rPr>
              <a:t>y</a:t>
            </a:r>
            <a:endParaRPr sz="28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3379" y="1104900"/>
            <a:ext cx="3611879" cy="288798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1291" y="4056888"/>
            <a:ext cx="3636264" cy="265023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07735" y="4380605"/>
            <a:ext cx="3534156" cy="223507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58740" y="1104900"/>
            <a:ext cx="3180588" cy="267309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11200"/>
            <a:ext cx="47072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>
                <a:solidFill>
                  <a:srgbClr val="030303"/>
                </a:solidFill>
                <a:latin typeface="Roboto"/>
                <a:cs typeface="Roboto"/>
              </a:rPr>
              <a:t>Terminol</a:t>
            </a:r>
            <a:r>
              <a:rPr spc="-40" dirty="0">
                <a:solidFill>
                  <a:srgbClr val="030303"/>
                </a:solidFill>
                <a:latin typeface="Roboto"/>
                <a:cs typeface="Roboto"/>
              </a:rPr>
              <a:t>o</a:t>
            </a:r>
            <a:r>
              <a:rPr spc="-25" dirty="0">
                <a:solidFill>
                  <a:srgbClr val="030303"/>
                </a:solidFill>
                <a:latin typeface="Roboto"/>
                <a:cs typeface="Roboto"/>
              </a:rPr>
              <a:t>gie</a:t>
            </a:r>
            <a:r>
              <a:rPr spc="-40" dirty="0">
                <a:solidFill>
                  <a:srgbClr val="030303"/>
                </a:solidFill>
                <a:latin typeface="Roboto"/>
                <a:cs typeface="Roboto"/>
              </a:rPr>
              <a:t>s</a:t>
            </a:r>
            <a:r>
              <a:rPr spc="-20" dirty="0">
                <a:solidFill>
                  <a:srgbClr val="030303"/>
                </a:solidFill>
                <a:latin typeface="Roboto"/>
                <a:cs typeface="Roboto"/>
              </a:rPr>
              <a:t>…</a:t>
            </a:r>
            <a:r>
              <a:rPr spc="-40" dirty="0">
                <a:solidFill>
                  <a:srgbClr val="030303"/>
                </a:solidFill>
                <a:latin typeface="Roboto"/>
                <a:cs typeface="Roboto"/>
              </a:rPr>
              <a:t>…</a:t>
            </a:r>
            <a:r>
              <a:rPr spc="-20" dirty="0">
                <a:solidFill>
                  <a:srgbClr val="030303"/>
                </a:solidFill>
                <a:latin typeface="Roboto"/>
                <a:cs typeface="Roboto"/>
              </a:rPr>
              <a:t>…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412" y="2252623"/>
            <a:ext cx="7852617" cy="359953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11200"/>
            <a:ext cx="47072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>
                <a:solidFill>
                  <a:srgbClr val="030303"/>
                </a:solidFill>
                <a:latin typeface="Roboto"/>
                <a:cs typeface="Roboto"/>
              </a:rPr>
              <a:t>Terminol</a:t>
            </a:r>
            <a:r>
              <a:rPr spc="-40" dirty="0">
                <a:solidFill>
                  <a:srgbClr val="030303"/>
                </a:solidFill>
                <a:latin typeface="Roboto"/>
                <a:cs typeface="Roboto"/>
              </a:rPr>
              <a:t>o</a:t>
            </a:r>
            <a:r>
              <a:rPr spc="-25" dirty="0">
                <a:solidFill>
                  <a:srgbClr val="030303"/>
                </a:solidFill>
                <a:latin typeface="Roboto"/>
                <a:cs typeface="Roboto"/>
              </a:rPr>
              <a:t>gie</a:t>
            </a:r>
            <a:r>
              <a:rPr spc="-40" dirty="0">
                <a:solidFill>
                  <a:srgbClr val="030303"/>
                </a:solidFill>
                <a:latin typeface="Roboto"/>
                <a:cs typeface="Roboto"/>
              </a:rPr>
              <a:t>s</a:t>
            </a:r>
            <a:r>
              <a:rPr spc="-20" dirty="0">
                <a:solidFill>
                  <a:srgbClr val="030303"/>
                </a:solidFill>
                <a:latin typeface="Roboto"/>
                <a:cs typeface="Roboto"/>
              </a:rPr>
              <a:t>…</a:t>
            </a:r>
            <a:r>
              <a:rPr spc="-40" dirty="0">
                <a:solidFill>
                  <a:srgbClr val="030303"/>
                </a:solidFill>
                <a:latin typeface="Roboto"/>
                <a:cs typeface="Roboto"/>
              </a:rPr>
              <a:t>…</a:t>
            </a:r>
            <a:r>
              <a:rPr spc="-20" dirty="0">
                <a:solidFill>
                  <a:srgbClr val="030303"/>
                </a:solidFill>
                <a:latin typeface="Roboto"/>
                <a:cs typeface="Roboto"/>
              </a:rPr>
              <a:t>…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412" y="2418187"/>
            <a:ext cx="7886700" cy="3374536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11200"/>
            <a:ext cx="47072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>
                <a:solidFill>
                  <a:srgbClr val="030303"/>
                </a:solidFill>
                <a:latin typeface="Roboto"/>
                <a:cs typeface="Roboto"/>
              </a:rPr>
              <a:t>Terminol</a:t>
            </a:r>
            <a:r>
              <a:rPr spc="-40" dirty="0">
                <a:solidFill>
                  <a:srgbClr val="030303"/>
                </a:solidFill>
                <a:latin typeface="Roboto"/>
                <a:cs typeface="Roboto"/>
              </a:rPr>
              <a:t>o</a:t>
            </a:r>
            <a:r>
              <a:rPr spc="-25" dirty="0">
                <a:solidFill>
                  <a:srgbClr val="030303"/>
                </a:solidFill>
                <a:latin typeface="Roboto"/>
                <a:cs typeface="Roboto"/>
              </a:rPr>
              <a:t>gie</a:t>
            </a:r>
            <a:r>
              <a:rPr spc="-40" dirty="0">
                <a:solidFill>
                  <a:srgbClr val="030303"/>
                </a:solidFill>
                <a:latin typeface="Roboto"/>
                <a:cs typeface="Roboto"/>
              </a:rPr>
              <a:t>s</a:t>
            </a:r>
            <a:r>
              <a:rPr spc="-20" dirty="0">
                <a:solidFill>
                  <a:srgbClr val="030303"/>
                </a:solidFill>
                <a:latin typeface="Roboto"/>
                <a:cs typeface="Roboto"/>
              </a:rPr>
              <a:t>…</a:t>
            </a:r>
            <a:r>
              <a:rPr spc="-40" dirty="0">
                <a:solidFill>
                  <a:srgbClr val="030303"/>
                </a:solidFill>
                <a:latin typeface="Roboto"/>
                <a:cs typeface="Roboto"/>
              </a:rPr>
              <a:t>…</a:t>
            </a:r>
            <a:r>
              <a:rPr spc="-20" dirty="0">
                <a:solidFill>
                  <a:srgbClr val="030303"/>
                </a:solidFill>
                <a:latin typeface="Roboto"/>
                <a:cs typeface="Roboto"/>
              </a:rPr>
              <a:t>…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900" y="2168651"/>
            <a:ext cx="7696200" cy="397002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11200"/>
            <a:ext cx="47072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>
                <a:solidFill>
                  <a:srgbClr val="030303"/>
                </a:solidFill>
                <a:latin typeface="Roboto"/>
                <a:cs typeface="Roboto"/>
              </a:rPr>
              <a:t>Terminol</a:t>
            </a:r>
            <a:r>
              <a:rPr spc="-40" dirty="0">
                <a:solidFill>
                  <a:srgbClr val="030303"/>
                </a:solidFill>
                <a:latin typeface="Roboto"/>
                <a:cs typeface="Roboto"/>
              </a:rPr>
              <a:t>o</a:t>
            </a:r>
            <a:r>
              <a:rPr spc="-25" dirty="0">
                <a:solidFill>
                  <a:srgbClr val="030303"/>
                </a:solidFill>
                <a:latin typeface="Roboto"/>
                <a:cs typeface="Roboto"/>
              </a:rPr>
              <a:t>gie</a:t>
            </a:r>
            <a:r>
              <a:rPr spc="-40" dirty="0">
                <a:solidFill>
                  <a:srgbClr val="030303"/>
                </a:solidFill>
                <a:latin typeface="Roboto"/>
                <a:cs typeface="Roboto"/>
              </a:rPr>
              <a:t>s</a:t>
            </a:r>
            <a:r>
              <a:rPr spc="-20" dirty="0">
                <a:solidFill>
                  <a:srgbClr val="030303"/>
                </a:solidFill>
                <a:latin typeface="Roboto"/>
                <a:cs typeface="Roboto"/>
              </a:rPr>
              <a:t>…</a:t>
            </a:r>
            <a:r>
              <a:rPr spc="-40" dirty="0">
                <a:solidFill>
                  <a:srgbClr val="030303"/>
                </a:solidFill>
                <a:latin typeface="Roboto"/>
                <a:cs typeface="Roboto"/>
              </a:rPr>
              <a:t>…</a:t>
            </a:r>
            <a:r>
              <a:rPr spc="-20" dirty="0">
                <a:solidFill>
                  <a:srgbClr val="030303"/>
                </a:solidFill>
                <a:latin typeface="Roboto"/>
                <a:cs typeface="Roboto"/>
              </a:rPr>
              <a:t>…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412" y="1876044"/>
            <a:ext cx="7886700" cy="425043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1132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35" dirty="0">
                <a:latin typeface="Calibri Light"/>
                <a:cs typeface="Calibri Light"/>
              </a:rPr>
              <a:t>Life</a:t>
            </a:r>
            <a:r>
              <a:rPr spc="-70" dirty="0">
                <a:latin typeface="Calibri Light"/>
                <a:cs typeface="Calibri Light"/>
              </a:rPr>
              <a:t> </a:t>
            </a:r>
            <a:r>
              <a:rPr spc="-15" dirty="0">
                <a:latin typeface="Calibri Light"/>
                <a:cs typeface="Calibri Light"/>
              </a:rPr>
              <a:t>Cycle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0248" y="1527047"/>
            <a:ext cx="7886700" cy="4108704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7252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latin typeface="Calibri Light"/>
                <a:cs typeface="Calibri Light"/>
              </a:rPr>
              <a:t>Co</a:t>
            </a:r>
            <a:r>
              <a:rPr spc="-60" dirty="0">
                <a:latin typeface="Calibri Light"/>
                <a:cs typeface="Calibri Light"/>
              </a:rPr>
              <a:t>n</a:t>
            </a:r>
            <a:r>
              <a:rPr dirty="0">
                <a:latin typeface="Calibri Light"/>
                <a:cs typeface="Calibri Light"/>
              </a:rPr>
              <a:t>ti….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412" y="1978151"/>
            <a:ext cx="7886700" cy="3921252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2428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latin typeface="Calibri Light"/>
                <a:cs typeface="Calibri Light"/>
              </a:rPr>
              <a:t>Co</a:t>
            </a:r>
            <a:r>
              <a:rPr spc="-60" dirty="0">
                <a:latin typeface="Calibri Light"/>
                <a:cs typeface="Calibri Light"/>
              </a:rPr>
              <a:t>n</a:t>
            </a:r>
            <a:r>
              <a:rPr dirty="0">
                <a:latin typeface="Calibri Light"/>
                <a:cs typeface="Calibri Light"/>
              </a:rPr>
              <a:t>ti……..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412" y="2090927"/>
            <a:ext cx="7886700" cy="3820667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7252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latin typeface="Calibri Light"/>
                <a:cs typeface="Calibri Light"/>
              </a:rPr>
              <a:t>Co</a:t>
            </a:r>
            <a:r>
              <a:rPr spc="-60" dirty="0">
                <a:latin typeface="Calibri Light"/>
                <a:cs typeface="Calibri Light"/>
              </a:rPr>
              <a:t>n</a:t>
            </a:r>
            <a:r>
              <a:rPr dirty="0">
                <a:latin typeface="Calibri Light"/>
                <a:cs typeface="Calibri Light"/>
              </a:rPr>
              <a:t>ti….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412" y="1978151"/>
            <a:ext cx="7886700" cy="404622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2428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latin typeface="Calibri Light"/>
                <a:cs typeface="Calibri Light"/>
              </a:rPr>
              <a:t>Co</a:t>
            </a:r>
            <a:r>
              <a:rPr spc="-60" dirty="0">
                <a:latin typeface="Calibri Light"/>
                <a:cs typeface="Calibri Light"/>
              </a:rPr>
              <a:t>n</a:t>
            </a:r>
            <a:r>
              <a:rPr dirty="0">
                <a:latin typeface="Calibri Light"/>
                <a:cs typeface="Calibri Light"/>
              </a:rPr>
              <a:t>ti……..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412" y="1955292"/>
            <a:ext cx="7886700" cy="4091939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72529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latin typeface="Calibri Light"/>
                <a:cs typeface="Calibri Light"/>
              </a:rPr>
              <a:t>Co</a:t>
            </a:r>
            <a:r>
              <a:rPr spc="-60" dirty="0">
                <a:latin typeface="Calibri Light"/>
                <a:cs typeface="Calibri Light"/>
              </a:rPr>
              <a:t>n</a:t>
            </a:r>
            <a:r>
              <a:rPr dirty="0">
                <a:latin typeface="Calibri Light"/>
                <a:cs typeface="Calibri Light"/>
              </a:rPr>
              <a:t>ti….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2019" y="1988820"/>
            <a:ext cx="7299959" cy="40248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18686" y="212217"/>
            <a:ext cx="10350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Calibri Light"/>
                <a:cs typeface="Calibri Light"/>
              </a:rPr>
              <a:t>H</a:t>
            </a:r>
            <a:r>
              <a:rPr sz="2800" spc="-15" dirty="0">
                <a:latin typeface="Calibri Light"/>
                <a:cs typeface="Calibri Light"/>
              </a:rPr>
              <a:t>i</a:t>
            </a:r>
            <a:r>
              <a:rPr sz="2800" spc="-45" dirty="0">
                <a:latin typeface="Calibri Light"/>
                <a:cs typeface="Calibri Light"/>
              </a:rPr>
              <a:t>s</a:t>
            </a:r>
            <a:r>
              <a:rPr sz="2800" spc="-25" dirty="0">
                <a:latin typeface="Calibri Light"/>
                <a:cs typeface="Calibri Light"/>
              </a:rPr>
              <a:t>t</a:t>
            </a:r>
            <a:r>
              <a:rPr sz="2800" spc="-10" dirty="0">
                <a:latin typeface="Calibri Light"/>
                <a:cs typeface="Calibri Light"/>
              </a:rPr>
              <a:t>o</a:t>
            </a:r>
            <a:r>
              <a:rPr sz="2800" dirty="0">
                <a:latin typeface="Calibri Light"/>
                <a:cs typeface="Calibri Light"/>
              </a:rPr>
              <a:t>r</a:t>
            </a:r>
            <a:r>
              <a:rPr sz="2800" spc="-5" dirty="0">
                <a:latin typeface="Calibri Light"/>
                <a:cs typeface="Calibri Light"/>
              </a:rPr>
              <a:t>y</a:t>
            </a:r>
            <a:endParaRPr sz="2800" dirty="0">
              <a:latin typeface="Calibri Light"/>
              <a:cs typeface="Calibri Ligh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914400"/>
            <a:ext cx="3754120" cy="21996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2E4C78-6057-3C80-82FF-D6F65539472A}"/>
              </a:ext>
            </a:extLst>
          </p:cNvPr>
          <p:cNvSpPr txBox="1"/>
          <p:nvPr/>
        </p:nvSpPr>
        <p:spPr>
          <a:xfrm>
            <a:off x="4343400" y="3657600"/>
            <a:ext cx="4258184" cy="175432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Stanford students built the Stanford Cart, a remotely-controlled, autonomous cart that could navigate on its own and avoid bumping into objects. It was designed to help study the remote control of a Moon rover.</a:t>
            </a:r>
            <a:endParaRPr lang="en-IN" b="1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86245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>
                <a:latin typeface="Calibri Light"/>
                <a:cs typeface="Calibri Light"/>
              </a:rPr>
              <a:t>Conti…..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412" y="2168651"/>
            <a:ext cx="7886700" cy="366522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3488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>
                <a:latin typeface="Calibri Light"/>
                <a:cs typeface="Calibri Light"/>
              </a:rPr>
              <a:t>Conti………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412" y="2100072"/>
            <a:ext cx="7886700" cy="380237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6231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>
                <a:latin typeface="Calibri Light"/>
                <a:cs typeface="Calibri Light"/>
              </a:rPr>
              <a:t>Co</a:t>
            </a:r>
            <a:r>
              <a:rPr spc="-60" dirty="0">
                <a:latin typeface="Calibri Light"/>
                <a:cs typeface="Calibri Light"/>
              </a:rPr>
              <a:t>n</a:t>
            </a:r>
            <a:r>
              <a:rPr dirty="0">
                <a:latin typeface="Calibri Light"/>
                <a:cs typeface="Calibri Light"/>
              </a:rPr>
              <a:t>ti………..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9412" y="2176272"/>
            <a:ext cx="7886700" cy="3649979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3488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>
                <a:latin typeface="Calibri Light"/>
                <a:cs typeface="Calibri Light"/>
              </a:rPr>
              <a:t>Conti………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8368" y="2503932"/>
            <a:ext cx="7827264" cy="310896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3930" y="504825"/>
            <a:ext cx="203708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>
                <a:latin typeface="Arial MT"/>
                <a:cs typeface="Arial MT"/>
              </a:rPr>
              <a:t>Scikit-le</a:t>
            </a:r>
            <a:r>
              <a:rPr sz="3200" spc="-15" dirty="0">
                <a:latin typeface="Arial MT"/>
                <a:cs typeface="Arial MT"/>
              </a:rPr>
              <a:t>a</a:t>
            </a:r>
            <a:r>
              <a:rPr sz="3200" dirty="0">
                <a:latin typeface="Arial MT"/>
                <a:cs typeface="Arial MT"/>
              </a:rPr>
              <a:t>rn</a:t>
            </a:r>
            <a:endParaRPr sz="32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7542" y="1764537"/>
            <a:ext cx="7729855" cy="3647440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241300" marR="5080" indent="-228600" algn="just">
              <a:lnSpc>
                <a:spcPct val="80000"/>
              </a:lnSpc>
              <a:spcBef>
                <a:spcPts val="765"/>
              </a:spcBef>
              <a:buChar char="•"/>
              <a:tabLst>
                <a:tab pos="241300" algn="l"/>
              </a:tabLst>
            </a:pPr>
            <a:r>
              <a:rPr sz="2800" dirty="0">
                <a:latin typeface="Arial MT"/>
                <a:cs typeface="Arial MT"/>
              </a:rPr>
              <a:t>Scikit-learn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(Sklearn)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is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the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most</a:t>
            </a:r>
            <a:r>
              <a:rPr sz="2800" dirty="0">
                <a:latin typeface="Arial MT"/>
                <a:cs typeface="Arial MT"/>
              </a:rPr>
              <a:t> useful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and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robust </a:t>
            </a:r>
            <a:r>
              <a:rPr sz="2800" dirty="0">
                <a:latin typeface="Arial MT"/>
                <a:cs typeface="Arial MT"/>
              </a:rPr>
              <a:t>library </a:t>
            </a:r>
            <a:r>
              <a:rPr sz="2800" spc="-5" dirty="0">
                <a:latin typeface="Arial MT"/>
                <a:cs typeface="Arial MT"/>
              </a:rPr>
              <a:t>for machine </a:t>
            </a:r>
            <a:r>
              <a:rPr sz="2800" dirty="0">
                <a:latin typeface="Arial MT"/>
                <a:cs typeface="Arial MT"/>
              </a:rPr>
              <a:t>learning </a:t>
            </a:r>
            <a:r>
              <a:rPr sz="2800" spc="-5" dirty="0">
                <a:latin typeface="Arial MT"/>
                <a:cs typeface="Arial MT"/>
              </a:rPr>
              <a:t>in </a:t>
            </a:r>
            <a:r>
              <a:rPr sz="2800" dirty="0">
                <a:latin typeface="Arial MT"/>
                <a:cs typeface="Arial MT"/>
              </a:rPr>
              <a:t>Python. </a:t>
            </a:r>
            <a:r>
              <a:rPr sz="2800" spc="-10" dirty="0">
                <a:latin typeface="Arial MT"/>
                <a:cs typeface="Arial MT"/>
              </a:rPr>
              <a:t>It </a:t>
            </a:r>
            <a:r>
              <a:rPr sz="2800" spc="-5" dirty="0">
                <a:latin typeface="Arial MT"/>
                <a:cs typeface="Arial MT"/>
              </a:rPr>
              <a:t> provides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a</a:t>
            </a:r>
            <a:r>
              <a:rPr sz="2800" dirty="0">
                <a:latin typeface="Arial MT"/>
                <a:cs typeface="Arial MT"/>
              </a:rPr>
              <a:t> selection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of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efficient</a:t>
            </a:r>
            <a:r>
              <a:rPr sz="2800" dirty="0">
                <a:latin typeface="Arial MT"/>
                <a:cs typeface="Arial MT"/>
              </a:rPr>
              <a:t> tools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for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machine</a:t>
            </a:r>
            <a:r>
              <a:rPr sz="2800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learning</a:t>
            </a:r>
            <a:r>
              <a:rPr sz="2800" dirty="0">
                <a:latin typeface="Arial MT"/>
                <a:cs typeface="Arial MT"/>
              </a:rPr>
              <a:t> and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statistical</a:t>
            </a:r>
            <a:r>
              <a:rPr sz="2800" dirty="0">
                <a:latin typeface="Arial MT"/>
                <a:cs typeface="Arial MT"/>
              </a:rPr>
              <a:t> modeling 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including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classification,</a:t>
            </a:r>
            <a:r>
              <a:rPr sz="2800" dirty="0">
                <a:latin typeface="Arial MT"/>
                <a:cs typeface="Arial MT"/>
              </a:rPr>
              <a:t> regression,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clustering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and </a:t>
            </a:r>
            <a:r>
              <a:rPr sz="2800" dirty="0">
                <a:latin typeface="Arial MT"/>
                <a:cs typeface="Arial MT"/>
              </a:rPr>
              <a:t>dimensionality reduction </a:t>
            </a:r>
            <a:r>
              <a:rPr sz="2800" spc="-5" dirty="0">
                <a:latin typeface="Arial MT"/>
                <a:cs typeface="Arial MT"/>
              </a:rPr>
              <a:t>via a </a:t>
            </a:r>
            <a:r>
              <a:rPr sz="2800" dirty="0">
                <a:latin typeface="Arial MT"/>
                <a:cs typeface="Arial MT"/>
              </a:rPr>
              <a:t>consistence </a:t>
            </a:r>
            <a:r>
              <a:rPr sz="2800" spc="5" dirty="0">
                <a:latin typeface="Arial MT"/>
                <a:cs typeface="Arial MT"/>
              </a:rPr>
              <a:t> </a:t>
            </a:r>
            <a:r>
              <a:rPr sz="2800" dirty="0">
                <a:latin typeface="Arial MT"/>
                <a:cs typeface="Arial MT"/>
              </a:rPr>
              <a:t>interface </a:t>
            </a:r>
            <a:r>
              <a:rPr sz="2800" spc="-5" dirty="0">
                <a:latin typeface="Arial MT"/>
                <a:cs typeface="Arial MT"/>
              </a:rPr>
              <a:t>in </a:t>
            </a:r>
            <a:r>
              <a:rPr sz="2800" dirty="0">
                <a:latin typeface="Arial MT"/>
                <a:cs typeface="Arial MT"/>
              </a:rPr>
              <a:t>Python. </a:t>
            </a:r>
            <a:r>
              <a:rPr sz="2800" spc="-5" dirty="0">
                <a:latin typeface="Arial MT"/>
                <a:cs typeface="Arial MT"/>
              </a:rPr>
              <a:t>This </a:t>
            </a:r>
            <a:r>
              <a:rPr sz="2800" spc="-25" dirty="0">
                <a:latin typeface="Arial MT"/>
                <a:cs typeface="Arial MT"/>
              </a:rPr>
              <a:t>library, </a:t>
            </a:r>
            <a:r>
              <a:rPr sz="2800" spc="-5" dirty="0">
                <a:latin typeface="Arial MT"/>
                <a:cs typeface="Arial MT"/>
              </a:rPr>
              <a:t>which </a:t>
            </a:r>
            <a:r>
              <a:rPr sz="2800" spc="-10" dirty="0">
                <a:latin typeface="Arial MT"/>
                <a:cs typeface="Arial MT"/>
              </a:rPr>
              <a:t>is </a:t>
            </a:r>
            <a:r>
              <a:rPr sz="2800" dirty="0">
                <a:latin typeface="Arial MT"/>
                <a:cs typeface="Arial MT"/>
              </a:rPr>
              <a:t>largely </a:t>
            </a:r>
            <a:r>
              <a:rPr sz="2800" spc="-765" dirty="0">
                <a:latin typeface="Arial MT"/>
                <a:cs typeface="Arial MT"/>
              </a:rPr>
              <a:t> </a:t>
            </a:r>
            <a:r>
              <a:rPr sz="2800" spc="-5" dirty="0">
                <a:latin typeface="Arial MT"/>
                <a:cs typeface="Arial MT"/>
              </a:rPr>
              <a:t>written in Python, is built </a:t>
            </a:r>
            <a:r>
              <a:rPr sz="2800" dirty="0">
                <a:latin typeface="Arial MT"/>
                <a:cs typeface="Arial MT"/>
              </a:rPr>
              <a:t>upon </a:t>
            </a:r>
            <a:r>
              <a:rPr sz="2800" spc="-35" dirty="0">
                <a:latin typeface="Arial MT"/>
                <a:cs typeface="Arial MT"/>
              </a:rPr>
              <a:t>NumPy, </a:t>
            </a:r>
            <a:r>
              <a:rPr sz="2800" spc="-5" dirty="0">
                <a:latin typeface="Arial MT"/>
                <a:cs typeface="Arial MT"/>
              </a:rPr>
              <a:t>SciPy </a:t>
            </a:r>
            <a:r>
              <a:rPr sz="2800" dirty="0">
                <a:latin typeface="Arial MT"/>
                <a:cs typeface="Arial MT"/>
              </a:rPr>
              <a:t> and Matplotlib.</a:t>
            </a:r>
            <a:endParaRPr sz="2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800" spc="-5" dirty="0">
                <a:latin typeface="Arial MT"/>
                <a:cs typeface="Arial MT"/>
              </a:rPr>
              <a:t>•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196342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" dirty="0">
                <a:latin typeface="Calibri Light"/>
                <a:cs typeface="Calibri Light"/>
              </a:rPr>
              <a:t>Features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03324"/>
            <a:ext cx="7731125" cy="382777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039"/>
              </a:lnSpc>
              <a:spcBef>
                <a:spcPts val="105"/>
              </a:spcBef>
              <a:tabLst>
                <a:tab pos="922019" algn="l"/>
                <a:tab pos="1560830" algn="l"/>
                <a:tab pos="2653665" algn="l"/>
                <a:tab pos="3082290" algn="l"/>
                <a:tab pos="4119879" algn="l"/>
                <a:tab pos="5706745" algn="l"/>
                <a:tab pos="6276975" algn="l"/>
              </a:tabLst>
            </a:pPr>
            <a:r>
              <a:rPr sz="2000" spc="-5" dirty="0">
                <a:latin typeface="Arial MT"/>
                <a:cs typeface="Arial MT"/>
              </a:rPr>
              <a:t>Rather	than	</a:t>
            </a:r>
            <a:r>
              <a:rPr sz="2000" dirty="0">
                <a:latin typeface="Arial MT"/>
                <a:cs typeface="Arial MT"/>
              </a:rPr>
              <a:t>focusing	on	loading,	</a:t>
            </a:r>
            <a:r>
              <a:rPr sz="2000" spc="-5" dirty="0">
                <a:latin typeface="Arial MT"/>
                <a:cs typeface="Arial MT"/>
              </a:rPr>
              <a:t>manipulating	</a:t>
            </a:r>
            <a:r>
              <a:rPr sz="2000" dirty="0">
                <a:latin typeface="Arial MT"/>
                <a:cs typeface="Arial MT"/>
              </a:rPr>
              <a:t>and	</a:t>
            </a:r>
            <a:r>
              <a:rPr sz="2000" spc="-5" dirty="0">
                <a:latin typeface="Arial MT"/>
                <a:cs typeface="Arial MT"/>
              </a:rPr>
              <a:t>summarising</a:t>
            </a:r>
            <a:endParaRPr sz="2000">
              <a:latin typeface="Arial MT"/>
              <a:cs typeface="Arial MT"/>
            </a:endParaRPr>
          </a:p>
          <a:p>
            <a:pPr marL="12700">
              <a:lnSpc>
                <a:spcPts val="1680"/>
              </a:lnSpc>
            </a:pPr>
            <a:r>
              <a:rPr sz="2000" dirty="0">
                <a:latin typeface="Arial MT"/>
                <a:cs typeface="Arial MT"/>
              </a:rPr>
              <a:t>data,</a:t>
            </a:r>
            <a:r>
              <a:rPr sz="2000" spc="229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Scikit-learn</a:t>
            </a:r>
            <a:r>
              <a:rPr sz="2000" spc="2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library</a:t>
            </a:r>
            <a:r>
              <a:rPr sz="2000" spc="2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spc="2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focused</a:t>
            </a:r>
            <a:r>
              <a:rPr sz="2000" spc="229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229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modeling</a:t>
            </a:r>
            <a:r>
              <a:rPr sz="2000" spc="2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2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data.</a:t>
            </a:r>
            <a:r>
              <a:rPr sz="2000" spc="24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Some</a:t>
            </a:r>
            <a:r>
              <a:rPr sz="2000" spc="2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endParaRPr sz="2000">
              <a:latin typeface="Arial MT"/>
              <a:cs typeface="Arial MT"/>
            </a:endParaRPr>
          </a:p>
          <a:p>
            <a:pPr marL="12700" marR="5715">
              <a:lnSpc>
                <a:spcPct val="70000"/>
              </a:lnSpc>
              <a:spcBef>
                <a:spcPts val="359"/>
              </a:spcBef>
              <a:tabLst>
                <a:tab pos="506095" algn="l"/>
                <a:tab pos="1196975" algn="l"/>
                <a:tab pos="2185670" algn="l"/>
                <a:tab pos="3100705" algn="l"/>
                <a:tab pos="3452495" algn="l"/>
                <a:tab pos="4412615" algn="l"/>
                <a:tab pos="5530215" algn="l"/>
                <a:tab pos="5937250" algn="l"/>
                <a:tab pos="6941820" algn="l"/>
                <a:tab pos="7447915" algn="l"/>
              </a:tabLst>
            </a:pPr>
            <a:r>
              <a:rPr sz="2000" dirty="0">
                <a:latin typeface="Arial MT"/>
                <a:cs typeface="Arial MT"/>
              </a:rPr>
              <a:t>the	m</a:t>
            </a:r>
            <a:r>
              <a:rPr sz="2000" spc="-15" dirty="0">
                <a:latin typeface="Arial MT"/>
                <a:cs typeface="Arial MT"/>
              </a:rPr>
              <a:t>o</a:t>
            </a:r>
            <a:r>
              <a:rPr sz="2000" dirty="0">
                <a:latin typeface="Arial MT"/>
                <a:cs typeface="Arial MT"/>
              </a:rPr>
              <a:t>st	p</a:t>
            </a:r>
            <a:r>
              <a:rPr sz="2000" spc="-10" dirty="0">
                <a:latin typeface="Arial MT"/>
                <a:cs typeface="Arial MT"/>
              </a:rPr>
              <a:t>o</a:t>
            </a:r>
            <a:r>
              <a:rPr sz="2000" dirty="0">
                <a:latin typeface="Arial MT"/>
                <a:cs typeface="Arial MT"/>
              </a:rPr>
              <a:t>pular	</a:t>
            </a:r>
            <a:r>
              <a:rPr sz="2000" spc="-10" dirty="0">
                <a:latin typeface="Arial MT"/>
                <a:cs typeface="Arial MT"/>
              </a:rPr>
              <a:t>g</a:t>
            </a:r>
            <a:r>
              <a:rPr sz="2000" dirty="0">
                <a:latin typeface="Arial MT"/>
                <a:cs typeface="Arial MT"/>
              </a:rPr>
              <a:t>rou</a:t>
            </a:r>
            <a:r>
              <a:rPr sz="2000" spc="-15" dirty="0">
                <a:latin typeface="Arial MT"/>
                <a:cs typeface="Arial MT"/>
              </a:rPr>
              <a:t>p</a:t>
            </a:r>
            <a:r>
              <a:rPr sz="2000" dirty="0">
                <a:latin typeface="Arial MT"/>
                <a:cs typeface="Arial MT"/>
              </a:rPr>
              <a:t>s	of	models	p</a:t>
            </a:r>
            <a:r>
              <a:rPr sz="2000" spc="10" dirty="0">
                <a:latin typeface="Arial MT"/>
                <a:cs typeface="Arial MT"/>
              </a:rPr>
              <a:t>r</a:t>
            </a:r>
            <a:r>
              <a:rPr sz="2000" dirty="0">
                <a:latin typeface="Arial MT"/>
                <a:cs typeface="Arial MT"/>
              </a:rPr>
              <a:t>ovided	by	Sklea</a:t>
            </a:r>
            <a:r>
              <a:rPr sz="2000" spc="5" dirty="0">
                <a:latin typeface="Arial MT"/>
                <a:cs typeface="Arial MT"/>
              </a:rPr>
              <a:t>r</a:t>
            </a:r>
            <a:r>
              <a:rPr sz="2000" dirty="0">
                <a:latin typeface="Arial MT"/>
                <a:cs typeface="Arial MT"/>
              </a:rPr>
              <a:t>n	</a:t>
            </a:r>
            <a:r>
              <a:rPr sz="2000" spc="-10" dirty="0">
                <a:latin typeface="Arial MT"/>
                <a:cs typeface="Arial MT"/>
              </a:rPr>
              <a:t>a</a:t>
            </a:r>
            <a:r>
              <a:rPr sz="2000" dirty="0">
                <a:latin typeface="Arial MT"/>
                <a:cs typeface="Arial MT"/>
              </a:rPr>
              <a:t>re	as  follows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830" dirty="0">
                <a:latin typeface="Arial MT"/>
                <a:cs typeface="Arial MT"/>
              </a:rPr>
              <a:t>−</a:t>
            </a:r>
            <a:endParaRPr sz="2000">
              <a:latin typeface="Arial MT"/>
              <a:cs typeface="Arial MT"/>
            </a:endParaRPr>
          </a:p>
          <a:p>
            <a:pPr marL="241300" indent="-228600">
              <a:lnSpc>
                <a:spcPts val="2039"/>
              </a:lnSpc>
              <a:spcBef>
                <a:spcPts val="285"/>
              </a:spcBef>
              <a:buFont typeface="Arial MT"/>
              <a:buChar char="•"/>
              <a:tabLst>
                <a:tab pos="240665" algn="l"/>
                <a:tab pos="241300" algn="l"/>
                <a:tab pos="1804670" algn="l"/>
                <a:tab pos="3071495" algn="l"/>
                <a:tab pos="4562475" algn="l"/>
                <a:tab pos="4905375" algn="l"/>
                <a:tab pos="5874385" algn="l"/>
                <a:tab pos="6321425" algn="l"/>
                <a:tab pos="6868795" algn="l"/>
              </a:tabLst>
            </a:pPr>
            <a:r>
              <a:rPr sz="2000" b="1" spc="-10" dirty="0">
                <a:latin typeface="Arial"/>
                <a:cs typeface="Arial"/>
              </a:rPr>
              <a:t>S</a:t>
            </a:r>
            <a:r>
              <a:rPr sz="2000" b="1" dirty="0">
                <a:latin typeface="Arial"/>
                <a:cs typeface="Arial"/>
              </a:rPr>
              <a:t>upe</a:t>
            </a:r>
            <a:r>
              <a:rPr sz="2000" b="1" spc="5" dirty="0">
                <a:latin typeface="Arial"/>
                <a:cs typeface="Arial"/>
              </a:rPr>
              <a:t>r</a:t>
            </a:r>
            <a:r>
              <a:rPr sz="2000" b="1" spc="-25" dirty="0">
                <a:latin typeface="Arial"/>
                <a:cs typeface="Arial"/>
              </a:rPr>
              <a:t>v</a:t>
            </a:r>
            <a:r>
              <a:rPr sz="2000" b="1" dirty="0">
                <a:latin typeface="Arial"/>
                <a:cs typeface="Arial"/>
              </a:rPr>
              <a:t>ised	Learn</a:t>
            </a:r>
            <a:r>
              <a:rPr sz="2000" b="1" spc="-10" dirty="0">
                <a:latin typeface="Arial"/>
                <a:cs typeface="Arial"/>
              </a:rPr>
              <a:t>i</a:t>
            </a:r>
            <a:r>
              <a:rPr sz="2000" b="1" dirty="0">
                <a:latin typeface="Arial"/>
                <a:cs typeface="Arial"/>
              </a:rPr>
              <a:t>ng	al</a:t>
            </a:r>
            <a:r>
              <a:rPr sz="2000" b="1" spc="-10" dirty="0">
                <a:latin typeface="Arial"/>
                <a:cs typeface="Arial"/>
              </a:rPr>
              <a:t>g</a:t>
            </a:r>
            <a:r>
              <a:rPr sz="2000" b="1" dirty="0">
                <a:latin typeface="Arial"/>
                <a:cs typeface="Arial"/>
              </a:rPr>
              <a:t>or</a:t>
            </a:r>
            <a:r>
              <a:rPr sz="2000" b="1" spc="-25" dirty="0">
                <a:latin typeface="Arial"/>
                <a:cs typeface="Arial"/>
              </a:rPr>
              <a:t>i</a:t>
            </a:r>
            <a:r>
              <a:rPr sz="2000" b="1" dirty="0">
                <a:latin typeface="Arial"/>
                <a:cs typeface="Arial"/>
              </a:rPr>
              <a:t>thms	</a:t>
            </a:r>
            <a:r>
              <a:rPr sz="2000" spc="-830" dirty="0">
                <a:latin typeface="Arial MT"/>
                <a:cs typeface="Arial MT"/>
              </a:rPr>
              <a:t>−</a:t>
            </a:r>
            <a:r>
              <a:rPr sz="2000" dirty="0">
                <a:latin typeface="Arial MT"/>
                <a:cs typeface="Arial MT"/>
              </a:rPr>
              <a:t>	</a:t>
            </a:r>
            <a:r>
              <a:rPr sz="2000" spc="-10" dirty="0">
                <a:latin typeface="Arial MT"/>
                <a:cs typeface="Arial MT"/>
              </a:rPr>
              <a:t>A</a:t>
            </a:r>
            <a:r>
              <a:rPr sz="2000" dirty="0">
                <a:latin typeface="Arial MT"/>
                <a:cs typeface="Arial MT"/>
              </a:rPr>
              <a:t>lm</a:t>
            </a:r>
            <a:r>
              <a:rPr sz="2000" spc="-20" dirty="0">
                <a:latin typeface="Arial MT"/>
                <a:cs typeface="Arial MT"/>
              </a:rPr>
              <a:t>o</a:t>
            </a:r>
            <a:r>
              <a:rPr sz="2000" dirty="0">
                <a:latin typeface="Arial MT"/>
                <a:cs typeface="Arial MT"/>
              </a:rPr>
              <a:t>st	a</a:t>
            </a:r>
            <a:r>
              <a:rPr sz="2000" spc="-15" dirty="0">
                <a:latin typeface="Arial MT"/>
                <a:cs typeface="Arial MT"/>
              </a:rPr>
              <a:t>l</a:t>
            </a:r>
            <a:r>
              <a:rPr sz="2000" dirty="0">
                <a:latin typeface="Arial MT"/>
                <a:cs typeface="Arial MT"/>
              </a:rPr>
              <a:t>l	the	po</a:t>
            </a:r>
            <a:r>
              <a:rPr sz="2000" spc="-10" dirty="0">
                <a:latin typeface="Arial MT"/>
                <a:cs typeface="Arial MT"/>
              </a:rPr>
              <a:t>p</a:t>
            </a:r>
            <a:r>
              <a:rPr sz="2000" dirty="0">
                <a:latin typeface="Arial MT"/>
                <a:cs typeface="Arial MT"/>
              </a:rPr>
              <a:t>ular</a:t>
            </a:r>
            <a:endParaRPr sz="2000">
              <a:latin typeface="Arial MT"/>
              <a:cs typeface="Arial MT"/>
            </a:endParaRPr>
          </a:p>
          <a:p>
            <a:pPr marL="241300">
              <a:lnSpc>
                <a:spcPts val="1680"/>
              </a:lnSpc>
              <a:tabLst>
                <a:tab pos="1598930" algn="l"/>
                <a:tab pos="2630805" algn="l"/>
                <a:tab pos="4509135" algn="l"/>
                <a:tab pos="5344160" algn="l"/>
                <a:tab pos="6828790" algn="l"/>
              </a:tabLst>
            </a:pPr>
            <a:r>
              <a:rPr sz="2000" dirty="0">
                <a:latin typeface="Arial MT"/>
                <a:cs typeface="Arial MT"/>
              </a:rPr>
              <a:t>s</a:t>
            </a:r>
            <a:r>
              <a:rPr sz="2000" spc="5" dirty="0">
                <a:latin typeface="Arial MT"/>
                <a:cs typeface="Arial MT"/>
              </a:rPr>
              <a:t>u</a:t>
            </a:r>
            <a:r>
              <a:rPr sz="2000" spc="-10" dirty="0">
                <a:latin typeface="Arial MT"/>
                <a:cs typeface="Arial MT"/>
              </a:rPr>
              <a:t>p</a:t>
            </a:r>
            <a:r>
              <a:rPr sz="2000" dirty="0">
                <a:latin typeface="Arial MT"/>
                <a:cs typeface="Arial MT"/>
              </a:rPr>
              <a:t>erv</a:t>
            </a:r>
            <a:r>
              <a:rPr sz="2000" spc="-10" dirty="0">
                <a:latin typeface="Arial MT"/>
                <a:cs typeface="Arial MT"/>
              </a:rPr>
              <a:t>i</a:t>
            </a:r>
            <a:r>
              <a:rPr sz="2000" dirty="0">
                <a:latin typeface="Arial MT"/>
                <a:cs typeface="Arial MT"/>
              </a:rPr>
              <a:t>sed	l</a:t>
            </a:r>
            <a:r>
              <a:rPr sz="2000" spc="-15" dirty="0">
                <a:latin typeface="Arial MT"/>
                <a:cs typeface="Arial MT"/>
              </a:rPr>
              <a:t>e</a:t>
            </a:r>
            <a:r>
              <a:rPr sz="2000" dirty="0">
                <a:latin typeface="Arial MT"/>
                <a:cs typeface="Arial MT"/>
              </a:rPr>
              <a:t>arning	al</a:t>
            </a:r>
            <a:r>
              <a:rPr sz="2000" spc="5" dirty="0">
                <a:latin typeface="Arial MT"/>
                <a:cs typeface="Arial MT"/>
              </a:rPr>
              <a:t>g</a:t>
            </a:r>
            <a:r>
              <a:rPr sz="2000" spc="-10" dirty="0">
                <a:latin typeface="Arial MT"/>
                <a:cs typeface="Arial MT"/>
              </a:rPr>
              <a:t>o</a:t>
            </a:r>
            <a:r>
              <a:rPr sz="2000" spc="5" dirty="0">
                <a:latin typeface="Arial MT"/>
                <a:cs typeface="Arial MT"/>
              </a:rPr>
              <a:t>r</a:t>
            </a:r>
            <a:r>
              <a:rPr sz="2000" dirty="0">
                <a:latin typeface="Arial MT"/>
                <a:cs typeface="Arial MT"/>
              </a:rPr>
              <a:t>i</a:t>
            </a:r>
            <a:r>
              <a:rPr sz="2000" spc="-15" dirty="0">
                <a:latin typeface="Arial MT"/>
                <a:cs typeface="Arial MT"/>
              </a:rPr>
              <a:t>t</a:t>
            </a:r>
            <a:r>
              <a:rPr sz="2000" dirty="0">
                <a:latin typeface="Arial MT"/>
                <a:cs typeface="Arial MT"/>
              </a:rPr>
              <a:t>hms, </a:t>
            </a:r>
            <a:r>
              <a:rPr sz="2000" spc="-1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like	Linear	Re</a:t>
            </a:r>
            <a:r>
              <a:rPr sz="2000" spc="-10" dirty="0">
                <a:latin typeface="Arial MT"/>
                <a:cs typeface="Arial MT"/>
              </a:rPr>
              <a:t>gr</a:t>
            </a:r>
            <a:r>
              <a:rPr sz="2000" dirty="0">
                <a:latin typeface="Arial MT"/>
                <a:cs typeface="Arial MT"/>
              </a:rPr>
              <a:t>ession,	Su</a:t>
            </a:r>
            <a:r>
              <a:rPr sz="2000" spc="-15" dirty="0">
                <a:latin typeface="Arial MT"/>
                <a:cs typeface="Arial MT"/>
              </a:rPr>
              <a:t>p</a:t>
            </a:r>
            <a:r>
              <a:rPr sz="2000" dirty="0">
                <a:latin typeface="Arial MT"/>
                <a:cs typeface="Arial MT"/>
              </a:rPr>
              <a:t>p</a:t>
            </a:r>
            <a:r>
              <a:rPr sz="2000" spc="-10" dirty="0">
                <a:latin typeface="Arial MT"/>
                <a:cs typeface="Arial MT"/>
              </a:rPr>
              <a:t>o</a:t>
            </a:r>
            <a:r>
              <a:rPr sz="2000" dirty="0">
                <a:latin typeface="Arial MT"/>
                <a:cs typeface="Arial MT"/>
              </a:rPr>
              <a:t>rt</a:t>
            </a:r>
            <a:endParaRPr sz="2000">
              <a:latin typeface="Arial MT"/>
              <a:cs typeface="Arial MT"/>
            </a:endParaRPr>
          </a:p>
          <a:p>
            <a:pPr marL="241300" marR="5715">
              <a:lnSpc>
                <a:spcPct val="70000"/>
              </a:lnSpc>
              <a:spcBef>
                <a:spcPts val="360"/>
              </a:spcBef>
            </a:pPr>
            <a:r>
              <a:rPr sz="2000" spc="-20" dirty="0">
                <a:latin typeface="Arial MT"/>
                <a:cs typeface="Arial MT"/>
              </a:rPr>
              <a:t>Vector</a:t>
            </a:r>
            <a:r>
              <a:rPr sz="2000" spc="254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Machine</a:t>
            </a:r>
            <a:r>
              <a:rPr sz="2000" spc="24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(SVM),</a:t>
            </a:r>
            <a:r>
              <a:rPr sz="2000" spc="2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Decision</a:t>
            </a:r>
            <a:r>
              <a:rPr sz="2000" spc="254" dirty="0">
                <a:latin typeface="Arial MT"/>
                <a:cs typeface="Arial MT"/>
              </a:rPr>
              <a:t> </a:t>
            </a:r>
            <a:r>
              <a:rPr sz="2000" spc="-20" dirty="0">
                <a:latin typeface="Arial MT"/>
                <a:cs typeface="Arial MT"/>
              </a:rPr>
              <a:t>Tree</a:t>
            </a:r>
            <a:r>
              <a:rPr sz="2000" spc="23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etc.,</a:t>
            </a:r>
            <a:r>
              <a:rPr sz="2000" spc="229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are</a:t>
            </a:r>
            <a:r>
              <a:rPr sz="2000" spc="254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23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part</a:t>
            </a:r>
            <a:r>
              <a:rPr sz="2000" spc="2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229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scikit- </a:t>
            </a:r>
            <a:r>
              <a:rPr sz="2000" spc="-5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learn.</a:t>
            </a:r>
            <a:endParaRPr sz="2000">
              <a:latin typeface="Arial MT"/>
              <a:cs typeface="Arial MT"/>
            </a:endParaRPr>
          </a:p>
          <a:p>
            <a:pPr marL="241300" indent="-228600">
              <a:lnSpc>
                <a:spcPts val="2039"/>
              </a:lnSpc>
              <a:spcBef>
                <a:spcPts val="2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b="1" dirty="0">
                <a:latin typeface="Arial"/>
                <a:cs typeface="Arial"/>
              </a:rPr>
              <a:t>Unsupervised</a:t>
            </a:r>
            <a:r>
              <a:rPr sz="2000" b="1" spc="130" dirty="0">
                <a:latin typeface="Arial"/>
                <a:cs typeface="Arial"/>
              </a:rPr>
              <a:t> </a:t>
            </a:r>
            <a:r>
              <a:rPr sz="2000" b="1" dirty="0">
                <a:latin typeface="Arial"/>
                <a:cs typeface="Arial"/>
              </a:rPr>
              <a:t>Learning</a:t>
            </a:r>
            <a:r>
              <a:rPr sz="2000" b="1" spc="114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algorithms</a:t>
            </a:r>
            <a:r>
              <a:rPr sz="2000" b="1" spc="120" dirty="0">
                <a:latin typeface="Arial"/>
                <a:cs typeface="Arial"/>
              </a:rPr>
              <a:t> </a:t>
            </a:r>
            <a:r>
              <a:rPr sz="2000" spc="-830" dirty="0">
                <a:latin typeface="Arial MT"/>
                <a:cs typeface="Arial MT"/>
              </a:rPr>
              <a:t>−</a:t>
            </a:r>
            <a:r>
              <a:rPr sz="2000" spc="1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12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the</a:t>
            </a:r>
            <a:r>
              <a:rPr sz="2000" spc="1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other</a:t>
            </a:r>
            <a:r>
              <a:rPr sz="2000" spc="1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hand,</a:t>
            </a:r>
            <a:r>
              <a:rPr sz="2000" spc="11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it</a:t>
            </a:r>
            <a:r>
              <a:rPr sz="2000" spc="1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also</a:t>
            </a:r>
            <a:endParaRPr sz="2000">
              <a:latin typeface="Arial MT"/>
              <a:cs typeface="Arial MT"/>
            </a:endParaRPr>
          </a:p>
          <a:p>
            <a:pPr marL="241300">
              <a:lnSpc>
                <a:spcPts val="1680"/>
              </a:lnSpc>
              <a:tabLst>
                <a:tab pos="867410" algn="l"/>
                <a:tab pos="1338580" algn="l"/>
                <a:tab pos="1908810" algn="l"/>
                <a:tab pos="2974340" algn="l"/>
                <a:tab pos="4700905" algn="l"/>
                <a:tab pos="5822950" algn="l"/>
                <a:tab pos="7211695" algn="l"/>
              </a:tabLst>
            </a:pPr>
            <a:r>
              <a:rPr sz="2000" dirty="0">
                <a:latin typeface="Arial MT"/>
                <a:cs typeface="Arial MT"/>
              </a:rPr>
              <a:t>has	all	the	popul</a:t>
            </a:r>
            <a:r>
              <a:rPr sz="2000" spc="-15" dirty="0">
                <a:latin typeface="Arial MT"/>
                <a:cs typeface="Arial MT"/>
              </a:rPr>
              <a:t>a</a:t>
            </a:r>
            <a:r>
              <a:rPr sz="2000" dirty="0">
                <a:latin typeface="Arial MT"/>
                <a:cs typeface="Arial MT"/>
              </a:rPr>
              <a:t>r	</a:t>
            </a:r>
            <a:r>
              <a:rPr sz="2000" spc="-15" dirty="0">
                <a:latin typeface="Arial MT"/>
                <a:cs typeface="Arial MT"/>
              </a:rPr>
              <a:t>u</a:t>
            </a:r>
            <a:r>
              <a:rPr sz="2000" dirty="0">
                <a:latin typeface="Arial MT"/>
                <a:cs typeface="Arial MT"/>
              </a:rPr>
              <a:t>ns</a:t>
            </a:r>
            <a:r>
              <a:rPr sz="2000" spc="-10" dirty="0">
                <a:latin typeface="Arial MT"/>
                <a:cs typeface="Arial MT"/>
              </a:rPr>
              <a:t>u</a:t>
            </a:r>
            <a:r>
              <a:rPr sz="2000" dirty="0">
                <a:latin typeface="Arial MT"/>
                <a:cs typeface="Arial MT"/>
              </a:rPr>
              <a:t>p</a:t>
            </a:r>
            <a:r>
              <a:rPr sz="2000" spc="-15" dirty="0">
                <a:latin typeface="Arial MT"/>
                <a:cs typeface="Arial MT"/>
              </a:rPr>
              <a:t>e</a:t>
            </a:r>
            <a:r>
              <a:rPr sz="2000" dirty="0">
                <a:latin typeface="Arial MT"/>
                <a:cs typeface="Arial MT"/>
              </a:rPr>
              <a:t>rvised	learning	algorit</a:t>
            </a:r>
            <a:r>
              <a:rPr sz="2000" spc="-15" dirty="0">
                <a:latin typeface="Arial MT"/>
                <a:cs typeface="Arial MT"/>
              </a:rPr>
              <a:t>h</a:t>
            </a:r>
            <a:r>
              <a:rPr sz="2000" dirty="0">
                <a:latin typeface="Arial MT"/>
                <a:cs typeface="Arial MT"/>
              </a:rPr>
              <a:t>ms	f</a:t>
            </a:r>
            <a:r>
              <a:rPr sz="2000" spc="-15" dirty="0">
                <a:latin typeface="Arial MT"/>
                <a:cs typeface="Arial MT"/>
              </a:rPr>
              <a:t>ro</a:t>
            </a:r>
            <a:r>
              <a:rPr sz="2000" spc="5" dirty="0">
                <a:latin typeface="Arial MT"/>
                <a:cs typeface="Arial MT"/>
              </a:rPr>
              <a:t>m</a:t>
            </a:r>
            <a:endParaRPr sz="2000">
              <a:latin typeface="Arial MT"/>
              <a:cs typeface="Arial MT"/>
            </a:endParaRPr>
          </a:p>
          <a:p>
            <a:pPr marL="241300" marR="5715">
              <a:lnSpc>
                <a:spcPct val="70000"/>
              </a:lnSpc>
              <a:spcBef>
                <a:spcPts val="365"/>
              </a:spcBef>
            </a:pPr>
            <a:r>
              <a:rPr sz="2000" spc="-5" dirty="0">
                <a:latin typeface="Arial MT"/>
                <a:cs typeface="Arial MT"/>
              </a:rPr>
              <a:t>clustering,</a:t>
            </a:r>
            <a:r>
              <a:rPr sz="2000" spc="8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factor</a:t>
            </a:r>
            <a:r>
              <a:rPr sz="2000" spc="9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analysis,</a:t>
            </a:r>
            <a:r>
              <a:rPr sz="2000" spc="7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PCA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(Principal</a:t>
            </a:r>
            <a:r>
              <a:rPr sz="2000" spc="9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Component</a:t>
            </a:r>
            <a:r>
              <a:rPr sz="2000" spc="9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Analysis)</a:t>
            </a:r>
            <a:r>
              <a:rPr sz="2000" spc="9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to </a:t>
            </a:r>
            <a:r>
              <a:rPr sz="2000" spc="-54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unsupervised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neural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networks.</a:t>
            </a:r>
            <a:endParaRPr sz="20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b="1" dirty="0">
                <a:latin typeface="Arial"/>
                <a:cs typeface="Arial"/>
              </a:rPr>
              <a:t>Clustering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spc="-830" dirty="0">
                <a:latin typeface="Arial MT"/>
                <a:cs typeface="Arial MT"/>
              </a:rPr>
              <a:t>−</a:t>
            </a:r>
            <a:r>
              <a:rPr sz="2000" spc="-6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This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model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is</a:t>
            </a:r>
            <a:r>
              <a:rPr sz="2000" spc="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used</a:t>
            </a:r>
            <a:r>
              <a:rPr sz="2000" spc="-2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for</a:t>
            </a:r>
            <a:r>
              <a:rPr sz="2000" spc="-1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grouping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unlabeled</a:t>
            </a:r>
            <a:r>
              <a:rPr sz="2000" spc="-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data.</a:t>
            </a:r>
            <a:endParaRPr sz="2000">
              <a:latin typeface="Arial MT"/>
              <a:cs typeface="Arial MT"/>
            </a:endParaRPr>
          </a:p>
          <a:p>
            <a:pPr marL="241300" indent="-228600">
              <a:lnSpc>
                <a:spcPts val="2039"/>
              </a:lnSpc>
              <a:spcBef>
                <a:spcPts val="28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b="1" dirty="0">
                <a:latin typeface="Arial"/>
                <a:cs typeface="Arial"/>
              </a:rPr>
              <a:t>Cross</a:t>
            </a:r>
            <a:r>
              <a:rPr sz="2000" b="1" spc="65" dirty="0">
                <a:latin typeface="Arial"/>
                <a:cs typeface="Arial"/>
              </a:rPr>
              <a:t> </a:t>
            </a:r>
            <a:r>
              <a:rPr sz="2000" b="1" spc="-15" dirty="0">
                <a:latin typeface="Arial"/>
                <a:cs typeface="Arial"/>
              </a:rPr>
              <a:t>Validation</a:t>
            </a:r>
            <a:r>
              <a:rPr sz="2000" b="1" spc="45" dirty="0">
                <a:latin typeface="Arial"/>
                <a:cs typeface="Arial"/>
              </a:rPr>
              <a:t> </a:t>
            </a:r>
            <a:r>
              <a:rPr sz="2000" spc="-830" dirty="0">
                <a:latin typeface="Arial MT"/>
                <a:cs typeface="Arial MT"/>
              </a:rPr>
              <a:t>−</a:t>
            </a:r>
            <a:r>
              <a:rPr sz="2000" spc="5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It</a:t>
            </a:r>
            <a:r>
              <a:rPr sz="2000" spc="55" dirty="0">
                <a:latin typeface="Arial MT"/>
                <a:cs typeface="Arial MT"/>
              </a:rPr>
              <a:t> </a:t>
            </a:r>
            <a:r>
              <a:rPr sz="2000" spc="-10" dirty="0">
                <a:latin typeface="Arial MT"/>
                <a:cs typeface="Arial MT"/>
              </a:rPr>
              <a:t>is</a:t>
            </a:r>
            <a:r>
              <a:rPr sz="2000" spc="7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used</a:t>
            </a:r>
            <a:r>
              <a:rPr sz="2000" spc="5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to</a:t>
            </a:r>
            <a:r>
              <a:rPr sz="2000" spc="5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check</a:t>
            </a:r>
            <a:r>
              <a:rPr sz="2000" spc="60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the</a:t>
            </a:r>
            <a:r>
              <a:rPr sz="2000" spc="6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accuracy</a:t>
            </a:r>
            <a:r>
              <a:rPr sz="2000" spc="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of</a:t>
            </a:r>
            <a:r>
              <a:rPr sz="2000" spc="55" dirty="0">
                <a:latin typeface="Arial MT"/>
                <a:cs typeface="Arial MT"/>
              </a:rPr>
              <a:t> </a:t>
            </a:r>
            <a:r>
              <a:rPr sz="2000" spc="-5" dirty="0">
                <a:latin typeface="Arial MT"/>
                <a:cs typeface="Arial MT"/>
              </a:rPr>
              <a:t>supervised</a:t>
            </a:r>
            <a:endParaRPr sz="2000">
              <a:latin typeface="Arial MT"/>
              <a:cs typeface="Arial MT"/>
            </a:endParaRPr>
          </a:p>
          <a:p>
            <a:pPr marL="241300">
              <a:lnSpc>
                <a:spcPts val="2039"/>
              </a:lnSpc>
            </a:pPr>
            <a:r>
              <a:rPr sz="2000" dirty="0">
                <a:latin typeface="Arial MT"/>
                <a:cs typeface="Arial MT"/>
              </a:rPr>
              <a:t>models</a:t>
            </a:r>
            <a:r>
              <a:rPr sz="2000" spc="-4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on</a:t>
            </a:r>
            <a:r>
              <a:rPr sz="2000" spc="-15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unseen</a:t>
            </a:r>
            <a:r>
              <a:rPr sz="2000" spc="-50" dirty="0">
                <a:latin typeface="Arial MT"/>
                <a:cs typeface="Arial MT"/>
              </a:rPr>
              <a:t> </a:t>
            </a:r>
            <a:r>
              <a:rPr sz="2000" dirty="0">
                <a:latin typeface="Arial MT"/>
                <a:cs typeface="Arial MT"/>
              </a:rPr>
              <a:t>data.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609676"/>
            <a:ext cx="20669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>
                <a:latin typeface="Calibri Light"/>
                <a:cs typeface="Calibri Light"/>
              </a:rPr>
              <a:t>Continue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70633"/>
            <a:ext cx="260604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b="1" dirty="0">
                <a:latin typeface="Arial"/>
                <a:cs typeface="Arial"/>
              </a:rPr>
              <a:t>Dimensi</a:t>
            </a:r>
            <a:r>
              <a:rPr sz="2600" b="1" spc="-10" dirty="0">
                <a:latin typeface="Arial"/>
                <a:cs typeface="Arial"/>
              </a:rPr>
              <a:t>o</a:t>
            </a:r>
            <a:r>
              <a:rPr sz="2600" b="1" dirty="0">
                <a:latin typeface="Arial"/>
                <a:cs typeface="Arial"/>
              </a:rPr>
              <a:t>n</a:t>
            </a:r>
            <a:r>
              <a:rPr sz="2600" b="1" spc="5" dirty="0">
                <a:latin typeface="Arial"/>
                <a:cs typeface="Arial"/>
              </a:rPr>
              <a:t>a</a:t>
            </a:r>
            <a:r>
              <a:rPr sz="2600" b="1" dirty="0">
                <a:latin typeface="Arial"/>
                <a:cs typeface="Arial"/>
              </a:rPr>
              <a:t>l</a:t>
            </a:r>
            <a:r>
              <a:rPr sz="2600" b="1" spc="-10" dirty="0">
                <a:latin typeface="Arial"/>
                <a:cs typeface="Arial"/>
              </a:rPr>
              <a:t>i</a:t>
            </a:r>
            <a:r>
              <a:rPr sz="2600" b="1" spc="5" dirty="0">
                <a:latin typeface="Arial"/>
                <a:cs typeface="Arial"/>
              </a:rPr>
              <a:t>t</a:t>
            </a:r>
            <a:r>
              <a:rPr sz="2600" b="1" dirty="0">
                <a:latin typeface="Arial"/>
                <a:cs typeface="Arial"/>
              </a:rPr>
              <a:t>y</a:t>
            </a:r>
            <a:endParaRPr sz="2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83940" y="1770633"/>
            <a:ext cx="485394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926589" algn="l"/>
                <a:tab pos="2417445" algn="l"/>
                <a:tab pos="2898775" algn="l"/>
                <a:tab pos="3437254" algn="l"/>
                <a:tab pos="4453890" algn="l"/>
              </a:tabLst>
            </a:pPr>
            <a:r>
              <a:rPr sz="2600" b="1" spc="10" dirty="0">
                <a:latin typeface="Arial"/>
                <a:cs typeface="Arial"/>
              </a:rPr>
              <a:t>R</a:t>
            </a:r>
            <a:r>
              <a:rPr sz="2600" b="1" dirty="0">
                <a:latin typeface="Arial"/>
                <a:cs typeface="Arial"/>
              </a:rPr>
              <a:t>educti</a:t>
            </a:r>
            <a:r>
              <a:rPr sz="2600" b="1" spc="-10" dirty="0">
                <a:latin typeface="Arial"/>
                <a:cs typeface="Arial"/>
              </a:rPr>
              <a:t>o</a:t>
            </a:r>
            <a:r>
              <a:rPr sz="2600" b="1" dirty="0">
                <a:latin typeface="Arial"/>
                <a:cs typeface="Arial"/>
              </a:rPr>
              <a:t>n	</a:t>
            </a:r>
            <a:r>
              <a:rPr sz="2600" spc="-1080" dirty="0">
                <a:latin typeface="Arial MT"/>
                <a:cs typeface="Arial MT"/>
              </a:rPr>
              <a:t>−</a:t>
            </a:r>
            <a:r>
              <a:rPr sz="2600" dirty="0">
                <a:latin typeface="Arial MT"/>
                <a:cs typeface="Arial MT"/>
              </a:rPr>
              <a:t>	</a:t>
            </a:r>
            <a:r>
              <a:rPr sz="2600" spc="5" dirty="0">
                <a:latin typeface="Arial MT"/>
                <a:cs typeface="Arial MT"/>
              </a:rPr>
              <a:t>I</a:t>
            </a:r>
            <a:r>
              <a:rPr sz="2600" dirty="0">
                <a:latin typeface="Arial MT"/>
                <a:cs typeface="Arial MT"/>
              </a:rPr>
              <a:t>t	</a:t>
            </a:r>
            <a:r>
              <a:rPr sz="2600" spc="-5" dirty="0">
                <a:latin typeface="Arial MT"/>
                <a:cs typeface="Arial MT"/>
              </a:rPr>
              <a:t>i</a:t>
            </a:r>
            <a:r>
              <a:rPr sz="2600" dirty="0">
                <a:latin typeface="Arial MT"/>
                <a:cs typeface="Arial MT"/>
              </a:rPr>
              <a:t>s	u</a:t>
            </a:r>
            <a:r>
              <a:rPr sz="2600" spc="5" dirty="0">
                <a:latin typeface="Arial MT"/>
                <a:cs typeface="Arial MT"/>
              </a:rPr>
              <a:t>s</a:t>
            </a:r>
            <a:r>
              <a:rPr sz="2600" dirty="0">
                <a:latin typeface="Arial MT"/>
                <a:cs typeface="Arial MT"/>
              </a:rPr>
              <a:t>ed	</a:t>
            </a:r>
            <a:r>
              <a:rPr sz="2600" spc="5" dirty="0">
                <a:latin typeface="Arial MT"/>
                <a:cs typeface="Arial MT"/>
              </a:rPr>
              <a:t>f</a:t>
            </a:r>
            <a:r>
              <a:rPr sz="2600" dirty="0">
                <a:latin typeface="Arial MT"/>
                <a:cs typeface="Arial MT"/>
              </a:rPr>
              <a:t>or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7542" y="2087321"/>
            <a:ext cx="7731125" cy="3974465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241300" marR="5080" algn="just">
              <a:lnSpc>
                <a:spcPct val="80000"/>
              </a:lnSpc>
              <a:spcBef>
                <a:spcPts val="730"/>
              </a:spcBef>
            </a:pPr>
            <a:r>
              <a:rPr sz="2600" dirty="0">
                <a:latin typeface="Arial MT"/>
                <a:cs typeface="Arial MT"/>
              </a:rPr>
              <a:t>reducing</a:t>
            </a:r>
            <a:r>
              <a:rPr sz="2600" spc="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the number of attributes</a:t>
            </a:r>
            <a:r>
              <a:rPr sz="2600" spc="5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in</a:t>
            </a:r>
            <a:r>
              <a:rPr sz="2600" spc="7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data which </a:t>
            </a:r>
            <a:r>
              <a:rPr sz="2600" spc="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can</a:t>
            </a:r>
            <a:r>
              <a:rPr sz="2600" spc="69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be</a:t>
            </a:r>
            <a:r>
              <a:rPr sz="2600" spc="68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further</a:t>
            </a:r>
            <a:r>
              <a:rPr sz="2600" spc="68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used</a:t>
            </a:r>
            <a:r>
              <a:rPr sz="2600" spc="68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for</a:t>
            </a:r>
            <a:r>
              <a:rPr sz="2600" spc="685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summarisation, </a:t>
            </a:r>
            <a:r>
              <a:rPr sz="2600" spc="-71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visualisation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and feature selection.</a:t>
            </a:r>
            <a:endParaRPr sz="2600">
              <a:latin typeface="Arial MT"/>
              <a:cs typeface="Arial MT"/>
            </a:endParaRPr>
          </a:p>
          <a:p>
            <a:pPr marL="241300" marR="6350" indent="-228600" algn="just">
              <a:lnSpc>
                <a:spcPct val="80000"/>
              </a:lnSpc>
              <a:spcBef>
                <a:spcPts val="994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b="1" dirty="0">
                <a:latin typeface="Arial"/>
                <a:cs typeface="Arial"/>
              </a:rPr>
              <a:t>E</a:t>
            </a:r>
            <a:r>
              <a:rPr sz="2600" b="1" spc="5" dirty="0">
                <a:latin typeface="Arial"/>
                <a:cs typeface="Arial"/>
              </a:rPr>
              <a:t>n</a:t>
            </a:r>
            <a:r>
              <a:rPr sz="2600" b="1" dirty="0">
                <a:latin typeface="Arial"/>
                <a:cs typeface="Arial"/>
              </a:rPr>
              <a:t>semb</a:t>
            </a:r>
            <a:r>
              <a:rPr sz="2600" b="1" spc="-15" dirty="0">
                <a:latin typeface="Arial"/>
                <a:cs typeface="Arial"/>
              </a:rPr>
              <a:t>l</a:t>
            </a:r>
            <a:r>
              <a:rPr sz="2600" b="1" dirty="0">
                <a:latin typeface="Arial"/>
                <a:cs typeface="Arial"/>
              </a:rPr>
              <a:t>e</a:t>
            </a:r>
            <a:r>
              <a:rPr sz="2600" b="1" spc="30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meth</a:t>
            </a:r>
            <a:r>
              <a:rPr sz="2600" b="1" spc="-15" dirty="0">
                <a:latin typeface="Arial"/>
                <a:cs typeface="Arial"/>
              </a:rPr>
              <a:t>o</a:t>
            </a:r>
            <a:r>
              <a:rPr sz="2600" b="1" dirty="0">
                <a:latin typeface="Arial"/>
                <a:cs typeface="Arial"/>
              </a:rPr>
              <a:t>ds</a:t>
            </a:r>
            <a:r>
              <a:rPr sz="2600" b="1" spc="20" dirty="0">
                <a:latin typeface="Arial"/>
                <a:cs typeface="Arial"/>
              </a:rPr>
              <a:t> </a:t>
            </a:r>
            <a:r>
              <a:rPr sz="2600" spc="-1080" dirty="0">
                <a:latin typeface="Arial MT"/>
                <a:cs typeface="Arial MT"/>
              </a:rPr>
              <a:t>−</a:t>
            </a:r>
            <a:r>
              <a:rPr sz="2600" spc="20" dirty="0">
                <a:latin typeface="Arial MT"/>
                <a:cs typeface="Arial MT"/>
              </a:rPr>
              <a:t> </a:t>
            </a:r>
            <a:r>
              <a:rPr sz="2600" spc="-10" dirty="0">
                <a:latin typeface="Arial MT"/>
                <a:cs typeface="Arial MT"/>
              </a:rPr>
              <a:t>A</a:t>
            </a:r>
            <a:r>
              <a:rPr sz="2600" dirty="0">
                <a:latin typeface="Arial MT"/>
                <a:cs typeface="Arial MT"/>
              </a:rPr>
              <a:t>s</a:t>
            </a:r>
            <a:r>
              <a:rPr sz="2600" spc="2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name</a:t>
            </a:r>
            <a:r>
              <a:rPr sz="2600" spc="2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suggest,</a:t>
            </a:r>
            <a:r>
              <a:rPr sz="2600" spc="2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i</a:t>
            </a:r>
            <a:r>
              <a:rPr sz="2600" dirty="0">
                <a:latin typeface="Arial MT"/>
                <a:cs typeface="Arial MT"/>
              </a:rPr>
              <a:t>t</a:t>
            </a:r>
            <a:r>
              <a:rPr sz="2600" spc="15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i</a:t>
            </a:r>
            <a:r>
              <a:rPr sz="2600" dirty="0">
                <a:latin typeface="Arial MT"/>
                <a:cs typeface="Arial MT"/>
              </a:rPr>
              <a:t>s</a:t>
            </a:r>
            <a:r>
              <a:rPr sz="2600" spc="2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u</a:t>
            </a:r>
            <a:r>
              <a:rPr sz="2600" spc="5" dirty="0">
                <a:latin typeface="Arial MT"/>
                <a:cs typeface="Arial MT"/>
              </a:rPr>
              <a:t>s</a:t>
            </a:r>
            <a:r>
              <a:rPr sz="2600" dirty="0">
                <a:latin typeface="Arial MT"/>
                <a:cs typeface="Arial MT"/>
              </a:rPr>
              <a:t>ed  for</a:t>
            </a:r>
            <a:r>
              <a:rPr sz="2600" spc="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combining</a:t>
            </a:r>
            <a:r>
              <a:rPr sz="2600" spc="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the</a:t>
            </a:r>
            <a:r>
              <a:rPr sz="2600" spc="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predictions</a:t>
            </a:r>
            <a:r>
              <a:rPr sz="2600" spc="5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of</a:t>
            </a:r>
            <a:r>
              <a:rPr sz="2600" spc="71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multiple </a:t>
            </a:r>
            <a:r>
              <a:rPr sz="2600" spc="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supervised</a:t>
            </a:r>
            <a:r>
              <a:rPr sz="2600" spc="-3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models.</a:t>
            </a:r>
            <a:endParaRPr sz="2600">
              <a:latin typeface="Arial MT"/>
              <a:cs typeface="Arial MT"/>
            </a:endParaRPr>
          </a:p>
          <a:p>
            <a:pPr marL="241300" marR="6350" indent="-228600" algn="just">
              <a:lnSpc>
                <a:spcPts val="2500"/>
              </a:lnSpc>
              <a:spcBef>
                <a:spcPts val="969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b="1" dirty="0">
                <a:latin typeface="Arial"/>
                <a:cs typeface="Arial"/>
              </a:rPr>
              <a:t>F</a:t>
            </a:r>
            <a:r>
              <a:rPr sz="2600" b="1" spc="5" dirty="0">
                <a:latin typeface="Arial"/>
                <a:cs typeface="Arial"/>
              </a:rPr>
              <a:t>e</a:t>
            </a:r>
            <a:r>
              <a:rPr sz="2600" b="1" dirty="0">
                <a:latin typeface="Arial"/>
                <a:cs typeface="Arial"/>
              </a:rPr>
              <a:t>a</a:t>
            </a:r>
            <a:r>
              <a:rPr sz="2600" b="1" spc="-15" dirty="0">
                <a:latin typeface="Arial"/>
                <a:cs typeface="Arial"/>
              </a:rPr>
              <a:t>t</a:t>
            </a:r>
            <a:r>
              <a:rPr sz="2600" b="1" dirty="0">
                <a:latin typeface="Arial"/>
                <a:cs typeface="Arial"/>
              </a:rPr>
              <a:t>ure </a:t>
            </a:r>
            <a:r>
              <a:rPr sz="2600" b="1" spc="170" dirty="0">
                <a:latin typeface="Arial"/>
                <a:cs typeface="Arial"/>
              </a:rPr>
              <a:t> </a:t>
            </a:r>
            <a:r>
              <a:rPr sz="2600" b="1" dirty="0">
                <a:latin typeface="Arial"/>
                <a:cs typeface="Arial"/>
              </a:rPr>
              <a:t>e</a:t>
            </a:r>
            <a:r>
              <a:rPr sz="2600" b="1" spc="5" dirty="0">
                <a:latin typeface="Arial"/>
                <a:cs typeface="Arial"/>
              </a:rPr>
              <a:t>x</a:t>
            </a:r>
            <a:r>
              <a:rPr sz="2600" b="1" dirty="0">
                <a:latin typeface="Arial"/>
                <a:cs typeface="Arial"/>
              </a:rPr>
              <a:t>t</a:t>
            </a:r>
            <a:r>
              <a:rPr sz="2600" b="1" spc="-10" dirty="0">
                <a:latin typeface="Arial"/>
                <a:cs typeface="Arial"/>
              </a:rPr>
              <a:t>r</a:t>
            </a:r>
            <a:r>
              <a:rPr sz="2600" b="1" dirty="0">
                <a:latin typeface="Arial"/>
                <a:cs typeface="Arial"/>
              </a:rPr>
              <a:t>a</a:t>
            </a:r>
            <a:r>
              <a:rPr sz="2600" b="1" spc="5" dirty="0">
                <a:latin typeface="Arial"/>
                <a:cs typeface="Arial"/>
              </a:rPr>
              <a:t>c</a:t>
            </a:r>
            <a:r>
              <a:rPr sz="2600" b="1" dirty="0">
                <a:latin typeface="Arial"/>
                <a:cs typeface="Arial"/>
              </a:rPr>
              <a:t>ti</a:t>
            </a:r>
            <a:r>
              <a:rPr sz="2600" b="1" spc="-15" dirty="0">
                <a:latin typeface="Arial"/>
                <a:cs typeface="Arial"/>
              </a:rPr>
              <a:t>o</a:t>
            </a:r>
            <a:r>
              <a:rPr sz="2600" b="1" dirty="0">
                <a:latin typeface="Arial"/>
                <a:cs typeface="Arial"/>
              </a:rPr>
              <a:t>n </a:t>
            </a:r>
            <a:r>
              <a:rPr sz="2600" b="1" spc="175" dirty="0">
                <a:latin typeface="Arial"/>
                <a:cs typeface="Arial"/>
              </a:rPr>
              <a:t> </a:t>
            </a:r>
            <a:r>
              <a:rPr sz="2600" spc="-1080" dirty="0">
                <a:latin typeface="Arial MT"/>
                <a:cs typeface="Arial MT"/>
              </a:rPr>
              <a:t>−</a:t>
            </a:r>
            <a:r>
              <a:rPr sz="2600" dirty="0">
                <a:latin typeface="Arial MT"/>
                <a:cs typeface="Arial MT"/>
              </a:rPr>
              <a:t> </a:t>
            </a:r>
            <a:r>
              <a:rPr sz="2600" spc="165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I</a:t>
            </a:r>
            <a:r>
              <a:rPr sz="2600" dirty="0">
                <a:latin typeface="Arial MT"/>
                <a:cs typeface="Arial MT"/>
              </a:rPr>
              <a:t>t </a:t>
            </a:r>
            <a:r>
              <a:rPr sz="2600" spc="155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i</a:t>
            </a:r>
            <a:r>
              <a:rPr sz="2600" dirty="0">
                <a:latin typeface="Arial MT"/>
                <a:cs typeface="Arial MT"/>
              </a:rPr>
              <a:t>s </a:t>
            </a:r>
            <a:r>
              <a:rPr sz="2600" spc="17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u</a:t>
            </a:r>
            <a:r>
              <a:rPr sz="2600" spc="5" dirty="0">
                <a:latin typeface="Arial MT"/>
                <a:cs typeface="Arial MT"/>
              </a:rPr>
              <a:t>s</a:t>
            </a:r>
            <a:r>
              <a:rPr sz="2600" dirty="0">
                <a:latin typeface="Arial MT"/>
                <a:cs typeface="Arial MT"/>
              </a:rPr>
              <a:t>ed </a:t>
            </a:r>
            <a:r>
              <a:rPr sz="2600" spc="17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t</a:t>
            </a:r>
            <a:r>
              <a:rPr sz="2600" dirty="0">
                <a:latin typeface="Arial MT"/>
                <a:cs typeface="Arial MT"/>
              </a:rPr>
              <a:t>o </a:t>
            </a:r>
            <a:r>
              <a:rPr sz="2600" spc="16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e</a:t>
            </a:r>
            <a:r>
              <a:rPr sz="2600" spc="10" dirty="0">
                <a:latin typeface="Arial MT"/>
                <a:cs typeface="Arial MT"/>
              </a:rPr>
              <a:t>x</a:t>
            </a:r>
            <a:r>
              <a:rPr sz="2600" dirty="0">
                <a:latin typeface="Arial MT"/>
                <a:cs typeface="Arial MT"/>
              </a:rPr>
              <a:t>tra</a:t>
            </a:r>
            <a:r>
              <a:rPr sz="2600" spc="10" dirty="0">
                <a:latin typeface="Arial MT"/>
                <a:cs typeface="Arial MT"/>
              </a:rPr>
              <a:t>c</a:t>
            </a:r>
            <a:r>
              <a:rPr sz="2600" dirty="0">
                <a:latin typeface="Arial MT"/>
                <a:cs typeface="Arial MT"/>
              </a:rPr>
              <a:t>t </a:t>
            </a:r>
            <a:r>
              <a:rPr sz="2600" spc="15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the  features from data </a:t>
            </a:r>
            <a:r>
              <a:rPr sz="2600" spc="-10" dirty="0">
                <a:latin typeface="Arial MT"/>
                <a:cs typeface="Arial MT"/>
              </a:rPr>
              <a:t>to </a:t>
            </a:r>
            <a:r>
              <a:rPr sz="2600" dirty="0">
                <a:latin typeface="Arial MT"/>
                <a:cs typeface="Arial MT"/>
              </a:rPr>
              <a:t>define the attributes </a:t>
            </a:r>
            <a:r>
              <a:rPr sz="2600" spc="-5" dirty="0">
                <a:latin typeface="Arial MT"/>
                <a:cs typeface="Arial MT"/>
              </a:rPr>
              <a:t>in image </a:t>
            </a:r>
            <a:r>
              <a:rPr sz="2600" dirty="0">
                <a:latin typeface="Arial MT"/>
                <a:cs typeface="Arial MT"/>
              </a:rPr>
              <a:t> and</a:t>
            </a:r>
            <a:r>
              <a:rPr sz="2600" spc="-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text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data.</a:t>
            </a:r>
            <a:endParaRPr sz="2600">
              <a:latin typeface="Arial MT"/>
              <a:cs typeface="Arial MT"/>
            </a:endParaRPr>
          </a:p>
          <a:p>
            <a:pPr marL="241300" marR="6985" indent="-228600" algn="just">
              <a:lnSpc>
                <a:spcPct val="80000"/>
              </a:lnSpc>
              <a:spcBef>
                <a:spcPts val="102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b="1" dirty="0">
                <a:latin typeface="Arial"/>
                <a:cs typeface="Arial"/>
              </a:rPr>
              <a:t>F</a:t>
            </a:r>
            <a:r>
              <a:rPr sz="2600" b="1" spc="5" dirty="0">
                <a:latin typeface="Arial"/>
                <a:cs typeface="Arial"/>
              </a:rPr>
              <a:t>e</a:t>
            </a:r>
            <a:r>
              <a:rPr sz="2600" b="1" dirty="0">
                <a:latin typeface="Arial"/>
                <a:cs typeface="Arial"/>
              </a:rPr>
              <a:t>a</a:t>
            </a:r>
            <a:r>
              <a:rPr sz="2600" b="1" spc="-15" dirty="0">
                <a:latin typeface="Arial"/>
                <a:cs typeface="Arial"/>
              </a:rPr>
              <a:t>t</a:t>
            </a:r>
            <a:r>
              <a:rPr sz="2600" b="1" dirty="0">
                <a:latin typeface="Arial"/>
                <a:cs typeface="Arial"/>
              </a:rPr>
              <a:t>ure </a:t>
            </a:r>
            <a:r>
              <a:rPr sz="2600" b="1" spc="-155" dirty="0">
                <a:latin typeface="Arial"/>
                <a:cs typeface="Arial"/>
              </a:rPr>
              <a:t> </a:t>
            </a:r>
            <a:r>
              <a:rPr sz="2600" b="1" spc="-10" dirty="0">
                <a:latin typeface="Arial"/>
                <a:cs typeface="Arial"/>
              </a:rPr>
              <a:t>s</a:t>
            </a:r>
            <a:r>
              <a:rPr sz="2600" b="1" dirty="0">
                <a:latin typeface="Arial"/>
                <a:cs typeface="Arial"/>
              </a:rPr>
              <a:t>ele</a:t>
            </a:r>
            <a:r>
              <a:rPr sz="2600" b="1" spc="5" dirty="0">
                <a:latin typeface="Arial"/>
                <a:cs typeface="Arial"/>
              </a:rPr>
              <a:t>c</a:t>
            </a:r>
            <a:r>
              <a:rPr sz="2600" b="1" dirty="0">
                <a:latin typeface="Arial"/>
                <a:cs typeface="Arial"/>
              </a:rPr>
              <a:t>tion </a:t>
            </a:r>
            <a:r>
              <a:rPr sz="2600" b="1" spc="-165" dirty="0">
                <a:latin typeface="Arial"/>
                <a:cs typeface="Arial"/>
              </a:rPr>
              <a:t> </a:t>
            </a:r>
            <a:r>
              <a:rPr sz="2600" spc="-1080" dirty="0">
                <a:latin typeface="Arial MT"/>
                <a:cs typeface="Arial MT"/>
              </a:rPr>
              <a:t>−</a:t>
            </a:r>
            <a:r>
              <a:rPr sz="2600" dirty="0">
                <a:latin typeface="Arial MT"/>
                <a:cs typeface="Arial MT"/>
              </a:rPr>
              <a:t> </a:t>
            </a:r>
            <a:r>
              <a:rPr sz="2600" spc="-16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I</a:t>
            </a:r>
            <a:r>
              <a:rPr sz="2600" dirty="0">
                <a:latin typeface="Arial MT"/>
                <a:cs typeface="Arial MT"/>
              </a:rPr>
              <a:t>t </a:t>
            </a:r>
            <a:r>
              <a:rPr sz="2600" spc="-165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i</a:t>
            </a:r>
            <a:r>
              <a:rPr sz="2600" dirty="0">
                <a:latin typeface="Arial MT"/>
                <a:cs typeface="Arial MT"/>
              </a:rPr>
              <a:t>s </a:t>
            </a:r>
            <a:r>
              <a:rPr sz="2600" spc="-15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us</a:t>
            </a:r>
            <a:r>
              <a:rPr sz="2600" spc="5" dirty="0">
                <a:latin typeface="Arial MT"/>
                <a:cs typeface="Arial MT"/>
              </a:rPr>
              <a:t>e</a:t>
            </a:r>
            <a:r>
              <a:rPr sz="2600" dirty="0">
                <a:latin typeface="Arial MT"/>
                <a:cs typeface="Arial MT"/>
              </a:rPr>
              <a:t>d </a:t>
            </a:r>
            <a:r>
              <a:rPr sz="2600" spc="-160" dirty="0">
                <a:latin typeface="Arial MT"/>
                <a:cs typeface="Arial MT"/>
              </a:rPr>
              <a:t> </a:t>
            </a:r>
            <a:r>
              <a:rPr sz="2600" spc="-5" dirty="0">
                <a:latin typeface="Arial MT"/>
                <a:cs typeface="Arial MT"/>
              </a:rPr>
              <a:t>t</a:t>
            </a:r>
            <a:r>
              <a:rPr sz="2600" dirty="0">
                <a:latin typeface="Arial MT"/>
                <a:cs typeface="Arial MT"/>
              </a:rPr>
              <a:t>o </a:t>
            </a:r>
            <a:r>
              <a:rPr sz="2600" spc="-16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ide</a:t>
            </a:r>
            <a:r>
              <a:rPr sz="2600" spc="5" dirty="0">
                <a:latin typeface="Arial MT"/>
                <a:cs typeface="Arial MT"/>
              </a:rPr>
              <a:t>n</a:t>
            </a:r>
            <a:r>
              <a:rPr sz="2600" dirty="0">
                <a:latin typeface="Arial MT"/>
                <a:cs typeface="Arial MT"/>
              </a:rPr>
              <a:t>ti</a:t>
            </a:r>
            <a:r>
              <a:rPr sz="2600" spc="-15" dirty="0">
                <a:latin typeface="Arial MT"/>
                <a:cs typeface="Arial MT"/>
              </a:rPr>
              <a:t>f</a:t>
            </a:r>
            <a:r>
              <a:rPr sz="2600" dirty="0">
                <a:latin typeface="Arial MT"/>
                <a:cs typeface="Arial MT"/>
              </a:rPr>
              <a:t>y </a:t>
            </a:r>
            <a:r>
              <a:rPr sz="2600" spc="-15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u</a:t>
            </a:r>
            <a:r>
              <a:rPr sz="2600" spc="5" dirty="0">
                <a:latin typeface="Arial MT"/>
                <a:cs typeface="Arial MT"/>
              </a:rPr>
              <a:t>s</a:t>
            </a:r>
            <a:r>
              <a:rPr sz="2600" dirty="0">
                <a:latin typeface="Arial MT"/>
                <a:cs typeface="Arial MT"/>
              </a:rPr>
              <a:t>eful  attributes </a:t>
            </a:r>
            <a:r>
              <a:rPr sz="2600" spc="-5" dirty="0">
                <a:latin typeface="Arial MT"/>
                <a:cs typeface="Arial MT"/>
              </a:rPr>
              <a:t>to</a:t>
            </a:r>
            <a:r>
              <a:rPr sz="2600" spc="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create</a:t>
            </a:r>
            <a:r>
              <a:rPr sz="2600" spc="-10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supervised</a:t>
            </a:r>
            <a:r>
              <a:rPr sz="2600" spc="-15" dirty="0">
                <a:latin typeface="Arial MT"/>
                <a:cs typeface="Arial MT"/>
              </a:rPr>
              <a:t> </a:t>
            </a:r>
            <a:r>
              <a:rPr sz="2600" dirty="0">
                <a:latin typeface="Arial MT"/>
                <a:cs typeface="Arial MT"/>
              </a:rPr>
              <a:t>models.</a:t>
            </a:r>
            <a:endParaRPr sz="2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542" y="329260"/>
            <a:ext cx="409892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>
                <a:latin typeface="Arial MT"/>
                <a:cs typeface="Arial MT"/>
              </a:rPr>
              <a:t>Dataset</a:t>
            </a:r>
            <a:r>
              <a:rPr spc="-70" dirty="0">
                <a:latin typeface="Arial MT"/>
                <a:cs typeface="Arial MT"/>
              </a:rPr>
              <a:t> </a:t>
            </a:r>
            <a:r>
              <a:rPr dirty="0">
                <a:latin typeface="Arial MT"/>
                <a:cs typeface="Arial MT"/>
              </a:rPr>
              <a:t>Loading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3204" marR="7620" indent="-228600">
              <a:lnSpc>
                <a:spcPct val="70000"/>
              </a:lnSpc>
              <a:spcBef>
                <a:spcPts val="745"/>
              </a:spcBef>
              <a:buChar char="•"/>
              <a:tabLst>
                <a:tab pos="242570" algn="l"/>
                <a:tab pos="243204" algn="l"/>
                <a:tab pos="1608455" algn="l"/>
                <a:tab pos="1938020" algn="l"/>
                <a:tab pos="2518410" algn="l"/>
                <a:tab pos="2820670" algn="l"/>
                <a:tab pos="3555365" algn="l"/>
                <a:tab pos="4504690" algn="l"/>
                <a:tab pos="4770120" algn="l"/>
                <a:tab pos="5071745" algn="l"/>
                <a:tab pos="5880735" algn="l"/>
                <a:tab pos="6337300" algn="l"/>
                <a:tab pos="7360920" algn="l"/>
              </a:tabLst>
            </a:pPr>
            <a:r>
              <a:rPr dirty="0"/>
              <a:t>A </a:t>
            </a:r>
            <a:r>
              <a:rPr spc="-20" dirty="0"/>
              <a:t> </a:t>
            </a:r>
            <a:r>
              <a:rPr spc="-5" dirty="0"/>
              <a:t>co</a:t>
            </a:r>
            <a:r>
              <a:rPr spc="-15" dirty="0"/>
              <a:t>l</a:t>
            </a:r>
            <a:r>
              <a:rPr spc="-5" dirty="0"/>
              <a:t>l</a:t>
            </a:r>
            <a:r>
              <a:rPr spc="-15" dirty="0"/>
              <a:t>e</a:t>
            </a:r>
            <a:r>
              <a:rPr spc="-5" dirty="0"/>
              <a:t>cti</a:t>
            </a:r>
            <a:r>
              <a:rPr dirty="0"/>
              <a:t>o</a:t>
            </a:r>
            <a:r>
              <a:rPr spc="-5" dirty="0"/>
              <a:t>n</a:t>
            </a:r>
            <a:r>
              <a:rPr dirty="0"/>
              <a:t>	</a:t>
            </a:r>
            <a:r>
              <a:rPr spc="-5" dirty="0"/>
              <a:t>o</a:t>
            </a:r>
            <a:r>
              <a:rPr dirty="0"/>
              <a:t>f	</a:t>
            </a:r>
            <a:r>
              <a:rPr spc="-5" dirty="0"/>
              <a:t>d</a:t>
            </a:r>
            <a:r>
              <a:rPr spc="-15" dirty="0"/>
              <a:t>a</a:t>
            </a:r>
            <a:r>
              <a:rPr dirty="0"/>
              <a:t>ta	</a:t>
            </a:r>
            <a:r>
              <a:rPr spc="-10" dirty="0"/>
              <a:t>i</a:t>
            </a:r>
            <a:r>
              <a:rPr spc="-5" dirty="0"/>
              <a:t>s</a:t>
            </a:r>
            <a:r>
              <a:rPr dirty="0"/>
              <a:t>	</a:t>
            </a:r>
            <a:r>
              <a:rPr spc="-5" dirty="0"/>
              <a:t>call</a:t>
            </a:r>
            <a:r>
              <a:rPr dirty="0"/>
              <a:t>e</a:t>
            </a:r>
            <a:r>
              <a:rPr spc="-5" dirty="0"/>
              <a:t>d</a:t>
            </a:r>
            <a:r>
              <a:rPr dirty="0"/>
              <a:t>	</a:t>
            </a:r>
            <a:r>
              <a:rPr spc="-5" dirty="0"/>
              <a:t>d</a:t>
            </a:r>
            <a:r>
              <a:rPr spc="-15" dirty="0"/>
              <a:t>a</a:t>
            </a:r>
            <a:r>
              <a:rPr spc="-5" dirty="0"/>
              <a:t>tas</a:t>
            </a:r>
            <a:r>
              <a:rPr spc="-15" dirty="0"/>
              <a:t>e</a:t>
            </a:r>
            <a:r>
              <a:rPr dirty="0"/>
              <a:t>t.	It	</a:t>
            </a:r>
            <a:r>
              <a:rPr spc="-10" dirty="0"/>
              <a:t>i</a:t>
            </a:r>
            <a:r>
              <a:rPr spc="-5" dirty="0"/>
              <a:t>s</a:t>
            </a:r>
            <a:r>
              <a:rPr dirty="0"/>
              <a:t>	</a:t>
            </a:r>
            <a:r>
              <a:rPr spc="-5" dirty="0"/>
              <a:t>h</a:t>
            </a:r>
            <a:r>
              <a:rPr spc="-15" dirty="0"/>
              <a:t>a</a:t>
            </a:r>
            <a:r>
              <a:rPr spc="-5" dirty="0"/>
              <a:t>ving</a:t>
            </a:r>
            <a:r>
              <a:rPr dirty="0"/>
              <a:t>	the	</a:t>
            </a:r>
            <a:r>
              <a:rPr spc="-5" dirty="0"/>
              <a:t>fol</a:t>
            </a:r>
            <a:r>
              <a:rPr spc="-15" dirty="0"/>
              <a:t>l</a:t>
            </a:r>
            <a:r>
              <a:rPr spc="10" dirty="0"/>
              <a:t>o</a:t>
            </a:r>
            <a:r>
              <a:rPr spc="-35" dirty="0"/>
              <a:t>w</a:t>
            </a:r>
            <a:r>
              <a:rPr dirty="0"/>
              <a:t>i</a:t>
            </a:r>
            <a:r>
              <a:rPr spc="-5" dirty="0"/>
              <a:t>ng</a:t>
            </a:r>
            <a:r>
              <a:rPr dirty="0"/>
              <a:t>	</a:t>
            </a:r>
            <a:r>
              <a:rPr spc="25" dirty="0"/>
              <a:t>t</a:t>
            </a:r>
            <a:r>
              <a:rPr spc="-35" dirty="0"/>
              <a:t>w</a:t>
            </a:r>
            <a:r>
              <a:rPr spc="-5" dirty="0"/>
              <a:t>o  components</a:t>
            </a:r>
            <a:r>
              <a:rPr spc="15" dirty="0"/>
              <a:t> </a:t>
            </a:r>
            <a:r>
              <a:rPr spc="-750" dirty="0"/>
              <a:t>−</a:t>
            </a:r>
          </a:p>
          <a:p>
            <a:pPr marL="243204" indent="-228600">
              <a:lnSpc>
                <a:spcPts val="1835"/>
              </a:lnSpc>
              <a:spcBef>
                <a:spcPts val="350"/>
              </a:spcBef>
              <a:buFont typeface="Arial MT"/>
              <a:buChar char="•"/>
              <a:tabLst>
                <a:tab pos="242570" algn="l"/>
                <a:tab pos="243204" algn="l"/>
              </a:tabLst>
            </a:pPr>
            <a:r>
              <a:rPr b="1" spc="-5" dirty="0">
                <a:latin typeface="Arial"/>
                <a:cs typeface="Arial"/>
              </a:rPr>
              <a:t>Features</a:t>
            </a:r>
            <a:r>
              <a:rPr b="1" spc="250" dirty="0">
                <a:latin typeface="Arial"/>
                <a:cs typeface="Arial"/>
              </a:rPr>
              <a:t> </a:t>
            </a:r>
            <a:r>
              <a:rPr spc="-750" dirty="0"/>
              <a:t>−</a:t>
            </a:r>
            <a:r>
              <a:rPr spc="245" dirty="0"/>
              <a:t> </a:t>
            </a:r>
            <a:r>
              <a:rPr spc="-5" dirty="0"/>
              <a:t>The</a:t>
            </a:r>
            <a:r>
              <a:rPr spc="254" dirty="0"/>
              <a:t> </a:t>
            </a:r>
            <a:r>
              <a:rPr spc="-5" dirty="0"/>
              <a:t>variables</a:t>
            </a:r>
            <a:r>
              <a:rPr spc="254" dirty="0"/>
              <a:t> </a:t>
            </a:r>
            <a:r>
              <a:rPr spc="-5" dirty="0"/>
              <a:t>of</a:t>
            </a:r>
            <a:r>
              <a:rPr spc="260" dirty="0"/>
              <a:t> </a:t>
            </a:r>
            <a:r>
              <a:rPr spc="-5" dirty="0"/>
              <a:t>data</a:t>
            </a:r>
            <a:r>
              <a:rPr spc="250" dirty="0"/>
              <a:t> </a:t>
            </a:r>
            <a:r>
              <a:rPr spc="-5" dirty="0"/>
              <a:t>are</a:t>
            </a:r>
            <a:r>
              <a:rPr spc="245" dirty="0"/>
              <a:t> </a:t>
            </a:r>
            <a:r>
              <a:rPr dirty="0"/>
              <a:t>called</a:t>
            </a:r>
            <a:r>
              <a:rPr spc="254" dirty="0"/>
              <a:t> </a:t>
            </a:r>
            <a:r>
              <a:rPr dirty="0"/>
              <a:t>its</a:t>
            </a:r>
            <a:r>
              <a:rPr spc="250" dirty="0"/>
              <a:t> </a:t>
            </a:r>
            <a:r>
              <a:rPr spc="-5" dirty="0"/>
              <a:t>features.</a:t>
            </a:r>
            <a:r>
              <a:rPr spc="250" dirty="0"/>
              <a:t> </a:t>
            </a:r>
            <a:r>
              <a:rPr spc="-5" dirty="0"/>
              <a:t>They</a:t>
            </a:r>
            <a:r>
              <a:rPr spc="229" dirty="0"/>
              <a:t> </a:t>
            </a:r>
            <a:r>
              <a:rPr spc="-5" dirty="0"/>
              <a:t>are</a:t>
            </a:r>
            <a:r>
              <a:rPr spc="250" dirty="0"/>
              <a:t> </a:t>
            </a:r>
            <a:r>
              <a:rPr dirty="0"/>
              <a:t>also</a:t>
            </a:r>
          </a:p>
          <a:p>
            <a:pPr marL="243204">
              <a:lnSpc>
                <a:spcPts val="1835"/>
              </a:lnSpc>
            </a:pPr>
            <a:r>
              <a:rPr spc="-15" dirty="0"/>
              <a:t>known</a:t>
            </a:r>
            <a:r>
              <a:rPr spc="45" dirty="0"/>
              <a:t> </a:t>
            </a:r>
            <a:r>
              <a:rPr spc="-5" dirty="0"/>
              <a:t>as</a:t>
            </a:r>
            <a:r>
              <a:rPr dirty="0"/>
              <a:t> </a:t>
            </a:r>
            <a:r>
              <a:rPr spc="-5" dirty="0"/>
              <a:t>predictors,</a:t>
            </a:r>
            <a:r>
              <a:rPr spc="15" dirty="0"/>
              <a:t> </a:t>
            </a:r>
            <a:r>
              <a:rPr spc="-5" dirty="0"/>
              <a:t>inputs</a:t>
            </a:r>
            <a:r>
              <a:rPr spc="5" dirty="0"/>
              <a:t> </a:t>
            </a:r>
            <a:r>
              <a:rPr spc="-5" dirty="0"/>
              <a:t>or</a:t>
            </a:r>
            <a:r>
              <a:rPr spc="5" dirty="0"/>
              <a:t> </a:t>
            </a:r>
            <a:r>
              <a:rPr spc="-5" dirty="0"/>
              <a:t>attributes.</a:t>
            </a:r>
          </a:p>
          <a:p>
            <a:pPr marL="243204" marR="6985" indent="-228600">
              <a:lnSpc>
                <a:spcPct val="70000"/>
              </a:lnSpc>
              <a:spcBef>
                <a:spcPts val="994"/>
              </a:spcBef>
              <a:buFont typeface="Arial MT"/>
              <a:buChar char="•"/>
              <a:tabLst>
                <a:tab pos="242570" algn="l"/>
                <a:tab pos="243204" algn="l"/>
              </a:tabLst>
            </a:pPr>
            <a:r>
              <a:rPr b="1" spc="-5" dirty="0">
                <a:latin typeface="Arial"/>
                <a:cs typeface="Arial"/>
              </a:rPr>
              <a:t>Feature</a:t>
            </a:r>
            <a:r>
              <a:rPr b="1" spc="21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matrix</a:t>
            </a:r>
            <a:r>
              <a:rPr b="1" spc="210" dirty="0">
                <a:latin typeface="Arial"/>
                <a:cs typeface="Arial"/>
              </a:rPr>
              <a:t> </a:t>
            </a:r>
            <a:r>
              <a:rPr spc="-750" dirty="0"/>
              <a:t>−</a:t>
            </a:r>
            <a:r>
              <a:rPr spc="204" dirty="0"/>
              <a:t> </a:t>
            </a:r>
            <a:r>
              <a:rPr dirty="0"/>
              <a:t>It</a:t>
            </a:r>
            <a:r>
              <a:rPr spc="204" dirty="0"/>
              <a:t> </a:t>
            </a:r>
            <a:r>
              <a:rPr spc="-5" dirty="0"/>
              <a:t>is</a:t>
            </a:r>
            <a:r>
              <a:rPr spc="204" dirty="0"/>
              <a:t> </a:t>
            </a:r>
            <a:r>
              <a:rPr spc="-5" dirty="0"/>
              <a:t>the</a:t>
            </a:r>
            <a:r>
              <a:rPr spc="204" dirty="0"/>
              <a:t> </a:t>
            </a:r>
            <a:r>
              <a:rPr spc="-5" dirty="0"/>
              <a:t>collection</a:t>
            </a:r>
            <a:r>
              <a:rPr spc="215" dirty="0"/>
              <a:t> </a:t>
            </a:r>
            <a:r>
              <a:rPr spc="-5" dirty="0"/>
              <a:t>of</a:t>
            </a:r>
            <a:r>
              <a:rPr spc="215" dirty="0"/>
              <a:t> </a:t>
            </a:r>
            <a:r>
              <a:rPr spc="-5" dirty="0"/>
              <a:t>features,</a:t>
            </a:r>
            <a:r>
              <a:rPr spc="204" dirty="0"/>
              <a:t> </a:t>
            </a:r>
            <a:r>
              <a:rPr spc="-5" dirty="0"/>
              <a:t>in</a:t>
            </a:r>
            <a:r>
              <a:rPr spc="210" dirty="0"/>
              <a:t> </a:t>
            </a:r>
            <a:r>
              <a:rPr spc="-5" dirty="0"/>
              <a:t>case</a:t>
            </a:r>
            <a:r>
              <a:rPr spc="204" dirty="0"/>
              <a:t> </a:t>
            </a:r>
            <a:r>
              <a:rPr spc="-5" dirty="0"/>
              <a:t>there</a:t>
            </a:r>
            <a:r>
              <a:rPr spc="210" dirty="0"/>
              <a:t> </a:t>
            </a:r>
            <a:r>
              <a:rPr spc="-5" dirty="0"/>
              <a:t>are</a:t>
            </a:r>
            <a:r>
              <a:rPr spc="200" dirty="0"/>
              <a:t> </a:t>
            </a:r>
            <a:r>
              <a:rPr spc="-5" dirty="0"/>
              <a:t>more </a:t>
            </a:r>
            <a:r>
              <a:rPr spc="-484" dirty="0"/>
              <a:t> </a:t>
            </a:r>
            <a:r>
              <a:rPr spc="-5" dirty="0"/>
              <a:t>than</a:t>
            </a:r>
            <a:r>
              <a:rPr spc="-10" dirty="0"/>
              <a:t> </a:t>
            </a:r>
            <a:r>
              <a:rPr spc="-5" dirty="0"/>
              <a:t>one.</a:t>
            </a:r>
          </a:p>
          <a:p>
            <a:pPr marL="243204" indent="-228600">
              <a:lnSpc>
                <a:spcPct val="100000"/>
              </a:lnSpc>
              <a:spcBef>
                <a:spcPts val="360"/>
              </a:spcBef>
              <a:buFont typeface="Arial MT"/>
              <a:buChar char="•"/>
              <a:tabLst>
                <a:tab pos="242570" algn="l"/>
                <a:tab pos="243204" algn="l"/>
              </a:tabLst>
            </a:pPr>
            <a:r>
              <a:rPr b="1" spc="-5" dirty="0">
                <a:latin typeface="Arial"/>
                <a:cs typeface="Arial"/>
              </a:rPr>
              <a:t>Feature</a:t>
            </a:r>
            <a:r>
              <a:rPr b="1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Names</a:t>
            </a:r>
            <a:r>
              <a:rPr b="1" spc="20" dirty="0">
                <a:latin typeface="Arial"/>
                <a:cs typeface="Arial"/>
              </a:rPr>
              <a:t> </a:t>
            </a:r>
            <a:r>
              <a:rPr spc="-750" dirty="0"/>
              <a:t>−</a:t>
            </a:r>
            <a:r>
              <a:rPr spc="-5" dirty="0"/>
              <a:t> </a:t>
            </a:r>
            <a:r>
              <a:rPr dirty="0"/>
              <a:t>It</a:t>
            </a:r>
            <a:r>
              <a:rPr spc="-5" dirty="0"/>
              <a:t> is</a:t>
            </a:r>
            <a:r>
              <a:rPr dirty="0"/>
              <a:t> the </a:t>
            </a:r>
            <a:r>
              <a:rPr spc="-5" dirty="0"/>
              <a:t>list</a:t>
            </a:r>
            <a:r>
              <a:rPr spc="5" dirty="0"/>
              <a:t> </a:t>
            </a:r>
            <a:r>
              <a:rPr spc="-5" dirty="0"/>
              <a:t>of</a:t>
            </a:r>
            <a:r>
              <a:rPr spc="5" dirty="0"/>
              <a:t> </a:t>
            </a:r>
            <a:r>
              <a:rPr spc="-5" dirty="0"/>
              <a:t>all</a:t>
            </a:r>
            <a:r>
              <a:rPr dirty="0"/>
              <a:t> the</a:t>
            </a:r>
            <a:r>
              <a:rPr spc="-5" dirty="0"/>
              <a:t> names</a:t>
            </a:r>
            <a:r>
              <a:rPr spc="10" dirty="0"/>
              <a:t> </a:t>
            </a:r>
            <a:r>
              <a:rPr spc="-5" dirty="0"/>
              <a:t>of</a:t>
            </a:r>
            <a:r>
              <a:rPr spc="10" dirty="0"/>
              <a:t> </a:t>
            </a:r>
            <a:r>
              <a:rPr spc="-5" dirty="0"/>
              <a:t>the features.</a:t>
            </a:r>
          </a:p>
          <a:p>
            <a:pPr marL="243204" indent="-228600">
              <a:lnSpc>
                <a:spcPts val="1835"/>
              </a:lnSpc>
              <a:spcBef>
                <a:spcPts val="350"/>
              </a:spcBef>
              <a:buFont typeface="Arial MT"/>
              <a:buChar char="•"/>
              <a:tabLst>
                <a:tab pos="242570" algn="l"/>
                <a:tab pos="243204" algn="l"/>
              </a:tabLst>
            </a:pPr>
            <a:r>
              <a:rPr b="1" spc="-5" dirty="0">
                <a:latin typeface="Arial"/>
                <a:cs typeface="Arial"/>
              </a:rPr>
              <a:t>Response</a:t>
            </a:r>
            <a:r>
              <a:rPr b="1" spc="390" dirty="0">
                <a:latin typeface="Arial"/>
                <a:cs typeface="Arial"/>
              </a:rPr>
              <a:t> </a:t>
            </a:r>
            <a:r>
              <a:rPr spc="-750" dirty="0"/>
              <a:t>−</a:t>
            </a:r>
            <a:r>
              <a:rPr spc="395" dirty="0"/>
              <a:t> </a:t>
            </a:r>
            <a:r>
              <a:rPr spc="-5" dirty="0"/>
              <a:t>It</a:t>
            </a:r>
            <a:r>
              <a:rPr spc="400" dirty="0"/>
              <a:t> </a:t>
            </a:r>
            <a:r>
              <a:rPr spc="-5" dirty="0"/>
              <a:t>is</a:t>
            </a:r>
            <a:r>
              <a:rPr spc="390" dirty="0"/>
              <a:t> </a:t>
            </a:r>
            <a:r>
              <a:rPr dirty="0"/>
              <a:t>the</a:t>
            </a:r>
            <a:r>
              <a:rPr spc="395" dirty="0"/>
              <a:t> </a:t>
            </a:r>
            <a:r>
              <a:rPr spc="-5" dirty="0"/>
              <a:t>output</a:t>
            </a:r>
            <a:r>
              <a:rPr spc="390" dirty="0"/>
              <a:t> </a:t>
            </a:r>
            <a:r>
              <a:rPr spc="-5" dirty="0"/>
              <a:t>variable</a:t>
            </a:r>
            <a:r>
              <a:rPr spc="390" dirty="0"/>
              <a:t> </a:t>
            </a:r>
            <a:r>
              <a:rPr spc="-5" dirty="0"/>
              <a:t>that</a:t>
            </a:r>
            <a:r>
              <a:rPr spc="405" dirty="0"/>
              <a:t> </a:t>
            </a:r>
            <a:r>
              <a:rPr spc="-5" dirty="0"/>
              <a:t>basically</a:t>
            </a:r>
            <a:r>
              <a:rPr spc="390" dirty="0"/>
              <a:t> </a:t>
            </a:r>
            <a:r>
              <a:rPr spc="-5" dirty="0"/>
              <a:t>depends</a:t>
            </a:r>
            <a:r>
              <a:rPr spc="405" dirty="0"/>
              <a:t> </a:t>
            </a:r>
            <a:r>
              <a:rPr spc="-10" dirty="0"/>
              <a:t>upon</a:t>
            </a:r>
            <a:r>
              <a:rPr spc="390" dirty="0"/>
              <a:t> </a:t>
            </a:r>
            <a:r>
              <a:rPr dirty="0"/>
              <a:t>the</a:t>
            </a:r>
          </a:p>
          <a:p>
            <a:pPr marL="243204">
              <a:lnSpc>
                <a:spcPts val="1835"/>
              </a:lnSpc>
            </a:pPr>
            <a:r>
              <a:rPr spc="-5" dirty="0"/>
              <a:t>feature</a:t>
            </a:r>
            <a:r>
              <a:rPr spc="5" dirty="0"/>
              <a:t> </a:t>
            </a:r>
            <a:r>
              <a:rPr spc="-5" dirty="0"/>
              <a:t>variables.</a:t>
            </a:r>
            <a:r>
              <a:rPr dirty="0"/>
              <a:t> </a:t>
            </a:r>
            <a:r>
              <a:rPr spc="-5" dirty="0"/>
              <a:t>They are</a:t>
            </a:r>
            <a:r>
              <a:rPr dirty="0"/>
              <a:t> </a:t>
            </a:r>
            <a:r>
              <a:rPr spc="-5" dirty="0"/>
              <a:t>also</a:t>
            </a:r>
            <a:r>
              <a:rPr spc="15" dirty="0"/>
              <a:t> </a:t>
            </a:r>
            <a:r>
              <a:rPr spc="-15" dirty="0"/>
              <a:t>known</a:t>
            </a:r>
            <a:r>
              <a:rPr spc="50" dirty="0"/>
              <a:t> </a:t>
            </a:r>
            <a:r>
              <a:rPr spc="-5" dirty="0"/>
              <a:t>as</a:t>
            </a:r>
            <a:r>
              <a:rPr spc="10" dirty="0"/>
              <a:t> </a:t>
            </a:r>
            <a:r>
              <a:rPr spc="-5" dirty="0"/>
              <a:t>target,</a:t>
            </a:r>
            <a:r>
              <a:rPr spc="15" dirty="0"/>
              <a:t> </a:t>
            </a:r>
            <a:r>
              <a:rPr spc="-5" dirty="0"/>
              <a:t>label</a:t>
            </a:r>
            <a:r>
              <a:rPr spc="15" dirty="0"/>
              <a:t> </a:t>
            </a:r>
            <a:r>
              <a:rPr spc="-5" dirty="0"/>
              <a:t>or</a:t>
            </a:r>
            <a:r>
              <a:rPr spc="5" dirty="0"/>
              <a:t> </a:t>
            </a:r>
            <a:r>
              <a:rPr spc="-5" dirty="0"/>
              <a:t>output.</a:t>
            </a:r>
          </a:p>
          <a:p>
            <a:pPr marL="243204" marR="5080" indent="-228600">
              <a:lnSpc>
                <a:spcPct val="70000"/>
              </a:lnSpc>
              <a:spcBef>
                <a:spcPts val="994"/>
              </a:spcBef>
              <a:buFont typeface="Arial MT"/>
              <a:buChar char="•"/>
              <a:tabLst>
                <a:tab pos="242570" algn="l"/>
                <a:tab pos="243204" algn="l"/>
              </a:tabLst>
            </a:pPr>
            <a:r>
              <a:rPr b="1" spc="-5" dirty="0">
                <a:latin typeface="Arial"/>
                <a:cs typeface="Arial"/>
              </a:rPr>
              <a:t>Response</a:t>
            </a:r>
            <a:r>
              <a:rPr b="1" spc="170" dirty="0">
                <a:latin typeface="Arial"/>
                <a:cs typeface="Arial"/>
              </a:rPr>
              <a:t> </a:t>
            </a:r>
            <a:r>
              <a:rPr b="1" spc="-20" dirty="0">
                <a:latin typeface="Arial"/>
                <a:cs typeface="Arial"/>
              </a:rPr>
              <a:t>Vector</a:t>
            </a:r>
            <a:r>
              <a:rPr b="1" spc="180" dirty="0">
                <a:latin typeface="Arial"/>
                <a:cs typeface="Arial"/>
              </a:rPr>
              <a:t> </a:t>
            </a:r>
            <a:r>
              <a:rPr spc="-750" dirty="0"/>
              <a:t>−</a:t>
            </a:r>
            <a:r>
              <a:rPr spc="170" dirty="0"/>
              <a:t> </a:t>
            </a:r>
            <a:r>
              <a:rPr dirty="0"/>
              <a:t>It</a:t>
            </a:r>
            <a:r>
              <a:rPr spc="170" dirty="0"/>
              <a:t> </a:t>
            </a:r>
            <a:r>
              <a:rPr spc="-5" dirty="0"/>
              <a:t>is</a:t>
            </a:r>
            <a:r>
              <a:rPr spc="180" dirty="0"/>
              <a:t> </a:t>
            </a:r>
            <a:r>
              <a:rPr spc="-10" dirty="0"/>
              <a:t>used</a:t>
            </a:r>
            <a:r>
              <a:rPr spc="170" dirty="0"/>
              <a:t> </a:t>
            </a:r>
            <a:r>
              <a:rPr dirty="0"/>
              <a:t>to</a:t>
            </a:r>
            <a:r>
              <a:rPr spc="175" dirty="0"/>
              <a:t> </a:t>
            </a:r>
            <a:r>
              <a:rPr spc="-5" dirty="0"/>
              <a:t>represent</a:t>
            </a:r>
            <a:r>
              <a:rPr spc="185" dirty="0"/>
              <a:t> </a:t>
            </a:r>
            <a:r>
              <a:rPr spc="-5" dirty="0"/>
              <a:t>response</a:t>
            </a:r>
            <a:r>
              <a:rPr spc="170" dirty="0"/>
              <a:t> </a:t>
            </a:r>
            <a:r>
              <a:rPr spc="-5" dirty="0"/>
              <a:t>column.</a:t>
            </a:r>
            <a:r>
              <a:rPr spc="185" dirty="0"/>
              <a:t> </a:t>
            </a:r>
            <a:r>
              <a:rPr spc="-20" dirty="0"/>
              <a:t>Generally, </a:t>
            </a:r>
            <a:r>
              <a:rPr spc="-484" dirty="0"/>
              <a:t> </a:t>
            </a:r>
            <a:r>
              <a:rPr spc="-25" dirty="0"/>
              <a:t>we</a:t>
            </a:r>
            <a:r>
              <a:rPr spc="25" dirty="0"/>
              <a:t> </a:t>
            </a:r>
            <a:r>
              <a:rPr spc="-5" dirty="0"/>
              <a:t>have</a:t>
            </a:r>
            <a:r>
              <a:rPr spc="10" dirty="0"/>
              <a:t> </a:t>
            </a:r>
            <a:r>
              <a:rPr spc="-5" dirty="0"/>
              <a:t>just</a:t>
            </a:r>
            <a:r>
              <a:rPr spc="5" dirty="0"/>
              <a:t> </a:t>
            </a:r>
            <a:r>
              <a:rPr spc="-5" dirty="0"/>
              <a:t>one</a:t>
            </a:r>
            <a:r>
              <a:rPr spc="10" dirty="0"/>
              <a:t> </a:t>
            </a:r>
            <a:r>
              <a:rPr spc="-5" dirty="0"/>
              <a:t>response</a:t>
            </a:r>
            <a:r>
              <a:rPr spc="10" dirty="0"/>
              <a:t> </a:t>
            </a:r>
            <a:r>
              <a:rPr spc="-5" dirty="0"/>
              <a:t>column.</a:t>
            </a:r>
          </a:p>
          <a:p>
            <a:pPr marL="243204" indent="-228600">
              <a:lnSpc>
                <a:spcPts val="1835"/>
              </a:lnSpc>
              <a:spcBef>
                <a:spcPts val="360"/>
              </a:spcBef>
              <a:buFont typeface="Arial MT"/>
              <a:buChar char="•"/>
              <a:tabLst>
                <a:tab pos="242570" algn="l"/>
                <a:tab pos="243204" algn="l"/>
              </a:tabLst>
            </a:pPr>
            <a:r>
              <a:rPr b="1" spc="-25" dirty="0">
                <a:latin typeface="Arial"/>
                <a:cs typeface="Arial"/>
              </a:rPr>
              <a:t>Target</a:t>
            </a:r>
            <a:r>
              <a:rPr b="1" spc="320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Names</a:t>
            </a:r>
            <a:r>
              <a:rPr b="1" spc="330" dirty="0">
                <a:latin typeface="Arial"/>
                <a:cs typeface="Arial"/>
              </a:rPr>
              <a:t> </a:t>
            </a:r>
            <a:r>
              <a:rPr spc="-750" dirty="0"/>
              <a:t>−</a:t>
            </a:r>
            <a:r>
              <a:rPr spc="310" dirty="0"/>
              <a:t> </a:t>
            </a:r>
            <a:r>
              <a:rPr dirty="0"/>
              <a:t>It</a:t>
            </a:r>
            <a:r>
              <a:rPr spc="320" dirty="0"/>
              <a:t> </a:t>
            </a:r>
            <a:r>
              <a:rPr spc="-5" dirty="0"/>
              <a:t>represent</a:t>
            </a:r>
            <a:r>
              <a:rPr spc="320" dirty="0"/>
              <a:t> </a:t>
            </a:r>
            <a:r>
              <a:rPr spc="-5" dirty="0"/>
              <a:t>the</a:t>
            </a:r>
            <a:r>
              <a:rPr spc="310" dirty="0"/>
              <a:t> </a:t>
            </a:r>
            <a:r>
              <a:rPr spc="-5" dirty="0"/>
              <a:t>possible</a:t>
            </a:r>
            <a:r>
              <a:rPr spc="315" dirty="0"/>
              <a:t> </a:t>
            </a:r>
            <a:r>
              <a:rPr spc="-5" dirty="0"/>
              <a:t>values</a:t>
            </a:r>
            <a:r>
              <a:rPr spc="320" dirty="0"/>
              <a:t> </a:t>
            </a:r>
            <a:r>
              <a:rPr spc="-5" dirty="0"/>
              <a:t>taken</a:t>
            </a:r>
            <a:r>
              <a:rPr spc="320" dirty="0"/>
              <a:t> </a:t>
            </a:r>
            <a:r>
              <a:rPr dirty="0"/>
              <a:t>by</a:t>
            </a:r>
            <a:r>
              <a:rPr spc="305" dirty="0"/>
              <a:t> </a:t>
            </a:r>
            <a:r>
              <a:rPr spc="-5" dirty="0"/>
              <a:t>a</a:t>
            </a:r>
            <a:r>
              <a:rPr spc="315" dirty="0"/>
              <a:t> </a:t>
            </a:r>
            <a:r>
              <a:rPr spc="-5" dirty="0"/>
              <a:t>response</a:t>
            </a:r>
          </a:p>
          <a:p>
            <a:pPr marL="243204">
              <a:lnSpc>
                <a:spcPts val="1835"/>
              </a:lnSpc>
            </a:pPr>
            <a:r>
              <a:rPr spc="-20" dirty="0"/>
              <a:t>vector.</a:t>
            </a:r>
          </a:p>
          <a:p>
            <a:pPr marL="243204" marR="5080" indent="-228600">
              <a:lnSpc>
                <a:spcPct val="70000"/>
              </a:lnSpc>
              <a:spcBef>
                <a:spcPts val="1000"/>
              </a:spcBef>
              <a:buChar char="•"/>
              <a:tabLst>
                <a:tab pos="242570" algn="l"/>
                <a:tab pos="243204" algn="l"/>
                <a:tab pos="1575435" algn="l"/>
                <a:tab pos="2273300" algn="l"/>
                <a:tab pos="2831465" algn="l"/>
                <a:tab pos="3896360" algn="l"/>
                <a:tab pos="4965065" algn="l"/>
                <a:tab pos="5509260" algn="l"/>
                <a:tab pos="6054725" algn="l"/>
                <a:tab pos="6638925" algn="l"/>
                <a:tab pos="7452359" algn="l"/>
              </a:tabLst>
            </a:pPr>
            <a:r>
              <a:rPr spc="-5" dirty="0"/>
              <a:t>Scik</a:t>
            </a:r>
            <a:r>
              <a:rPr spc="-15" dirty="0"/>
              <a:t>i</a:t>
            </a:r>
            <a:r>
              <a:rPr dirty="0"/>
              <a:t>t-</a:t>
            </a:r>
            <a:r>
              <a:rPr spc="-5" dirty="0"/>
              <a:t>l</a:t>
            </a:r>
            <a:r>
              <a:rPr spc="-15" dirty="0"/>
              <a:t>e</a:t>
            </a:r>
            <a:r>
              <a:rPr spc="-5" dirty="0"/>
              <a:t>a</a:t>
            </a:r>
            <a:r>
              <a:rPr spc="5" dirty="0"/>
              <a:t>r</a:t>
            </a:r>
            <a:r>
              <a:rPr spc="-5" dirty="0"/>
              <a:t>n</a:t>
            </a:r>
            <a:r>
              <a:rPr dirty="0"/>
              <a:t>	h</a:t>
            </a:r>
            <a:r>
              <a:rPr spc="-5" dirty="0"/>
              <a:t>ave</a:t>
            </a:r>
            <a:r>
              <a:rPr dirty="0"/>
              <a:t>	f</a:t>
            </a:r>
            <a:r>
              <a:rPr spc="20" dirty="0"/>
              <a:t>e</a:t>
            </a:r>
            <a:r>
              <a:rPr spc="-5" dirty="0"/>
              <a:t>w</a:t>
            </a:r>
            <a:r>
              <a:rPr dirty="0"/>
              <a:t>	e</a:t>
            </a:r>
            <a:r>
              <a:rPr spc="-15" dirty="0"/>
              <a:t>x</a:t>
            </a:r>
            <a:r>
              <a:rPr dirty="0"/>
              <a:t>a</a:t>
            </a:r>
            <a:r>
              <a:rPr spc="-5" dirty="0"/>
              <a:t>mp</a:t>
            </a:r>
            <a:r>
              <a:rPr spc="-15" dirty="0"/>
              <a:t>l</a:t>
            </a:r>
            <a:r>
              <a:rPr spc="-5" dirty="0"/>
              <a:t>e</a:t>
            </a:r>
            <a:r>
              <a:rPr dirty="0"/>
              <a:t>	d</a:t>
            </a:r>
            <a:r>
              <a:rPr spc="-5" dirty="0"/>
              <a:t>at</a:t>
            </a:r>
            <a:r>
              <a:rPr spc="-15" dirty="0"/>
              <a:t>a</a:t>
            </a:r>
            <a:r>
              <a:rPr dirty="0"/>
              <a:t>se</a:t>
            </a:r>
            <a:r>
              <a:rPr spc="5" dirty="0"/>
              <a:t>t</a:t>
            </a:r>
            <a:r>
              <a:rPr dirty="0"/>
              <a:t>s	</a:t>
            </a:r>
            <a:r>
              <a:rPr spc="-5" dirty="0"/>
              <a:t>l</a:t>
            </a:r>
            <a:r>
              <a:rPr spc="-15" dirty="0"/>
              <a:t>i</a:t>
            </a:r>
            <a:r>
              <a:rPr spc="-5" dirty="0"/>
              <a:t>ke</a:t>
            </a:r>
            <a:r>
              <a:rPr dirty="0"/>
              <a:t>	</a:t>
            </a:r>
            <a:r>
              <a:rPr b="1" dirty="0">
                <a:latin typeface="Arial"/>
                <a:cs typeface="Arial"/>
              </a:rPr>
              <a:t>iris	</a:t>
            </a:r>
            <a:r>
              <a:rPr dirty="0"/>
              <a:t>a</a:t>
            </a:r>
            <a:r>
              <a:rPr spc="-5" dirty="0"/>
              <a:t>nd</a:t>
            </a:r>
            <a:r>
              <a:rPr dirty="0"/>
              <a:t>	</a:t>
            </a:r>
            <a:r>
              <a:rPr b="1" dirty="0">
                <a:latin typeface="Arial"/>
                <a:cs typeface="Arial"/>
              </a:rPr>
              <a:t>d</a:t>
            </a:r>
            <a:r>
              <a:rPr b="1" spc="5" dirty="0">
                <a:latin typeface="Arial"/>
                <a:cs typeface="Arial"/>
              </a:rPr>
              <a:t>i</a:t>
            </a:r>
            <a:r>
              <a:rPr b="1" dirty="0">
                <a:latin typeface="Arial"/>
                <a:cs typeface="Arial"/>
              </a:rPr>
              <a:t>g</a:t>
            </a:r>
            <a:r>
              <a:rPr b="1" spc="5" dirty="0">
                <a:latin typeface="Arial"/>
                <a:cs typeface="Arial"/>
              </a:rPr>
              <a:t>i</a:t>
            </a:r>
            <a:r>
              <a:rPr b="1" spc="-5" dirty="0">
                <a:latin typeface="Arial"/>
                <a:cs typeface="Arial"/>
              </a:rPr>
              <a:t>ts</a:t>
            </a:r>
            <a:r>
              <a:rPr b="1" dirty="0">
                <a:latin typeface="Arial"/>
                <a:cs typeface="Arial"/>
              </a:rPr>
              <a:t>	</a:t>
            </a:r>
            <a:r>
              <a:rPr dirty="0"/>
              <a:t>for  </a:t>
            </a:r>
            <a:r>
              <a:rPr spc="-5" dirty="0"/>
              <a:t>classification</a:t>
            </a:r>
            <a:r>
              <a:rPr spc="15" dirty="0"/>
              <a:t> </a:t>
            </a:r>
            <a:r>
              <a:rPr spc="-5" dirty="0"/>
              <a:t>and </a:t>
            </a:r>
            <a:r>
              <a:rPr dirty="0"/>
              <a:t>the</a:t>
            </a:r>
            <a:r>
              <a:rPr spc="-5" dirty="0"/>
              <a:t> </a:t>
            </a:r>
            <a:r>
              <a:rPr b="1" dirty="0">
                <a:latin typeface="Arial"/>
                <a:cs typeface="Arial"/>
              </a:rPr>
              <a:t>Boston</a:t>
            </a:r>
            <a:r>
              <a:rPr b="1" spc="1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house</a:t>
            </a:r>
            <a:r>
              <a:rPr b="1" spc="-15" dirty="0">
                <a:latin typeface="Arial"/>
                <a:cs typeface="Arial"/>
              </a:rPr>
              <a:t> </a:t>
            </a:r>
            <a:r>
              <a:rPr b="1" spc="-5" dirty="0">
                <a:latin typeface="Arial"/>
                <a:cs typeface="Arial"/>
              </a:rPr>
              <a:t>prices</a:t>
            </a:r>
            <a:r>
              <a:rPr b="1" dirty="0">
                <a:latin typeface="Arial"/>
                <a:cs typeface="Arial"/>
              </a:rPr>
              <a:t> </a:t>
            </a:r>
            <a:r>
              <a:rPr dirty="0"/>
              <a:t>for </a:t>
            </a:r>
            <a:r>
              <a:rPr spc="-5" dirty="0"/>
              <a:t>regression.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B852C6-F6BB-2F30-F6A2-814D34BE9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447800"/>
            <a:ext cx="44958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062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A236A58-762F-7F3A-4E58-03CAA5A29736}"/>
              </a:ext>
            </a:extLst>
          </p:cNvPr>
          <p:cNvSpPr txBox="1"/>
          <p:nvPr/>
        </p:nvSpPr>
        <p:spPr>
          <a:xfrm>
            <a:off x="3876040" y="533400"/>
            <a:ext cx="5029200" cy="203132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Terrence </a:t>
            </a:r>
            <a:r>
              <a:rPr lang="en-US" b="1" dirty="0" err="1"/>
              <a:t>Sejnowski</a:t>
            </a:r>
            <a:r>
              <a:rPr lang="en-US" b="1" dirty="0"/>
              <a:t> invented </a:t>
            </a:r>
            <a:r>
              <a:rPr lang="en-US" b="1" dirty="0" err="1"/>
              <a:t>NETtalk</a:t>
            </a:r>
            <a:r>
              <a:rPr lang="en-US" b="1" dirty="0"/>
              <a:t>, an ML-based computer program that could perform cognitive tasks like a human. With written English text and phonetic transcriptions as input, it learned to “talk” like a baby.</a:t>
            </a:r>
          </a:p>
          <a:p>
            <a:endParaRPr lang="en-US" b="1" dirty="0"/>
          </a:p>
          <a:p>
            <a:endParaRPr lang="en-IN" b="1" dirty="0"/>
          </a:p>
        </p:txBody>
      </p:sp>
      <p:pic>
        <p:nvPicPr>
          <p:cNvPr id="7" name="object 3">
            <a:extLst>
              <a:ext uri="{FF2B5EF4-FFF2-40B4-BE49-F238E27FC236}">
                <a16:creationId xmlns:a16="http://schemas.microsoft.com/office/drawing/2014/main" id="{C12F4C47-0334-612F-11AD-56173418BF9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457200"/>
            <a:ext cx="3505200" cy="2362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CDB2A6-7A90-5987-E6A1-9F234DABE1A9}"/>
              </a:ext>
            </a:extLst>
          </p:cNvPr>
          <p:cNvSpPr txBox="1"/>
          <p:nvPr/>
        </p:nvSpPr>
        <p:spPr>
          <a:xfrm>
            <a:off x="4297680" y="3607473"/>
            <a:ext cx="4572000" cy="203132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b="1" dirty="0"/>
              <a:t>In October 2015, the distributed version of AlphaGo defeated the European Go champion Fan Hui, a 2-dan (out of 9 dan possible) professional, five to zero. This was the first time a computer Go program had beaten a professional human player on a full-sized board without handicap.</a:t>
            </a:r>
            <a:endParaRPr lang="en-IN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BF92272-7975-DB7F-46B5-58D64176DA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" y="3531274"/>
            <a:ext cx="3862705" cy="21837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31719" y="535940"/>
            <a:ext cx="3581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latin typeface="Calibri"/>
                <a:cs typeface="Calibri"/>
              </a:rPr>
              <a:t>Application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of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M/C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Learning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1881" y="1421171"/>
            <a:ext cx="4811355" cy="416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142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1627"/>
            <a:ext cx="9012935" cy="55549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2962"/>
            <a:ext cx="8985503" cy="667206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661</TotalTime>
  <Words>951</Words>
  <Application>Microsoft Office PowerPoint</Application>
  <PresentationFormat>On-screen Show (4:3)</PresentationFormat>
  <Paragraphs>122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Arial MT</vt:lpstr>
      <vt:lpstr>Calibri</vt:lpstr>
      <vt:lpstr>Calibri Light</vt:lpstr>
      <vt:lpstr>Roboto</vt:lpstr>
      <vt:lpstr>Times New Roman</vt:lpstr>
      <vt:lpstr>Office Theme</vt:lpstr>
      <vt:lpstr>PowerPoint Presentation</vt:lpstr>
      <vt:lpstr>PowerPoint Presentation</vt:lpstr>
      <vt:lpstr>PowerPoint Presentation</vt:lpstr>
      <vt:lpstr>History</vt:lpstr>
      <vt:lpstr>History</vt:lpstr>
      <vt:lpstr>PowerPoint Presentation</vt:lpstr>
      <vt:lpstr>Application of M/C Learning</vt:lpstr>
      <vt:lpstr>PowerPoint Presentation</vt:lpstr>
      <vt:lpstr>PowerPoint Presentation</vt:lpstr>
      <vt:lpstr>PowerPoint Presentation</vt:lpstr>
      <vt:lpstr>Difference Between Types of M/c  Learning</vt:lpstr>
      <vt:lpstr>Problem Types</vt:lpstr>
      <vt:lpstr>Types of Data</vt:lpstr>
      <vt:lpstr>Training</vt:lpstr>
      <vt:lpstr>PowerPoint Presentation</vt:lpstr>
      <vt:lpstr>Approach</vt:lpstr>
      <vt:lpstr>Approach</vt:lpstr>
      <vt:lpstr>Algorithms</vt:lpstr>
      <vt:lpstr>Real Life Example of Supervised machine learning</vt:lpstr>
      <vt:lpstr>Real Life Example of Unsupervised machine learning</vt:lpstr>
      <vt:lpstr>Real Life Example of Reinforcement machine learning</vt:lpstr>
      <vt:lpstr>Applications</vt:lpstr>
      <vt:lpstr>Use Cases</vt:lpstr>
      <vt:lpstr>Use Cases</vt:lpstr>
      <vt:lpstr>Use Cases</vt:lpstr>
      <vt:lpstr>Use Cases</vt:lpstr>
      <vt:lpstr>Use Cases</vt:lpstr>
      <vt:lpstr>Terms………</vt:lpstr>
      <vt:lpstr>Terms………</vt:lpstr>
      <vt:lpstr>Terminologies………</vt:lpstr>
      <vt:lpstr>Terminologies………</vt:lpstr>
      <vt:lpstr>Terminologies………</vt:lpstr>
      <vt:lpstr>Terminologies………</vt:lpstr>
      <vt:lpstr>Terminologies………</vt:lpstr>
      <vt:lpstr>Terminologies………</vt:lpstr>
      <vt:lpstr>Terminologies………</vt:lpstr>
      <vt:lpstr>Terminologies………</vt:lpstr>
      <vt:lpstr>Terminologies………</vt:lpstr>
      <vt:lpstr>Terminologies………</vt:lpstr>
      <vt:lpstr>Terminologies………</vt:lpstr>
      <vt:lpstr>Terminologies………</vt:lpstr>
      <vt:lpstr>Terminologies………</vt:lpstr>
      <vt:lpstr>Terminologies………</vt:lpstr>
      <vt:lpstr>Life Cycle</vt:lpstr>
      <vt:lpstr>Conti….</vt:lpstr>
      <vt:lpstr>Conti……..</vt:lpstr>
      <vt:lpstr>Conti….</vt:lpstr>
      <vt:lpstr>Conti……..</vt:lpstr>
      <vt:lpstr>Conti….</vt:lpstr>
      <vt:lpstr>Conti…..</vt:lpstr>
      <vt:lpstr>Conti………</vt:lpstr>
      <vt:lpstr>Conti………..</vt:lpstr>
      <vt:lpstr>Conti………</vt:lpstr>
      <vt:lpstr>Scikit-learn</vt:lpstr>
      <vt:lpstr>Features</vt:lpstr>
      <vt:lpstr>Continue</vt:lpstr>
      <vt:lpstr>Dataset Loading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I: Introduction to Machine Learning,  History and Overview of machine learning, Applications, Types of Machine Learning, Basic Concepts. Concept Learning and candidate elimination learning Algorithm.</dc:title>
  <dc:creator>Makhan  Kumbhkar</dc:creator>
  <cp:lastModifiedBy>Lappy House</cp:lastModifiedBy>
  <cp:revision>5</cp:revision>
  <dcterms:created xsi:type="dcterms:W3CDTF">2023-09-06T16:06:24Z</dcterms:created>
  <dcterms:modified xsi:type="dcterms:W3CDTF">2023-09-12T16:05:14Z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2021-05-02T00:00:00Z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2023-09-06T00:00:00Z</vt:filetime>
  </property>
</Properties>
</file>